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4"/>
  </p:sldMasterIdLst>
  <p:notesMasterIdLst>
    <p:notesMasterId r:id="rId74"/>
  </p:notesMasterIdLst>
  <p:handoutMasterIdLst>
    <p:handoutMasterId r:id="rId75"/>
  </p:handoutMasterIdLst>
  <p:sldIdLst>
    <p:sldId id="536" r:id="rId5"/>
    <p:sldId id="498" r:id="rId6"/>
    <p:sldId id="499" r:id="rId7"/>
    <p:sldId id="500" r:id="rId8"/>
    <p:sldId id="581" r:id="rId9"/>
    <p:sldId id="582" r:id="rId10"/>
    <p:sldId id="583" r:id="rId11"/>
    <p:sldId id="585" r:id="rId12"/>
    <p:sldId id="636" r:id="rId13"/>
    <p:sldId id="586" r:id="rId14"/>
    <p:sldId id="638" r:id="rId15"/>
    <p:sldId id="639" r:id="rId16"/>
    <p:sldId id="640" r:id="rId17"/>
    <p:sldId id="641" r:id="rId18"/>
    <p:sldId id="642" r:id="rId19"/>
    <p:sldId id="644" r:id="rId20"/>
    <p:sldId id="643" r:id="rId21"/>
    <p:sldId id="743" r:id="rId22"/>
    <p:sldId id="744" r:id="rId23"/>
    <p:sldId id="745" r:id="rId24"/>
    <p:sldId id="597" r:id="rId25"/>
    <p:sldId id="602" r:id="rId26"/>
    <p:sldId id="747" r:id="rId27"/>
    <p:sldId id="746" r:id="rId28"/>
    <p:sldId id="646" r:id="rId29"/>
    <p:sldId id="645" r:id="rId30"/>
    <p:sldId id="648" r:id="rId31"/>
    <p:sldId id="653" r:id="rId32"/>
    <p:sldId id="654" r:id="rId33"/>
    <p:sldId id="656" r:id="rId34"/>
    <p:sldId id="655" r:id="rId35"/>
    <p:sldId id="657" r:id="rId36"/>
    <p:sldId id="658" r:id="rId37"/>
    <p:sldId id="659" r:id="rId38"/>
    <p:sldId id="605" r:id="rId39"/>
    <p:sldId id="649" r:id="rId40"/>
    <p:sldId id="650" r:id="rId41"/>
    <p:sldId id="651" r:id="rId42"/>
    <p:sldId id="652" r:id="rId43"/>
    <p:sldId id="748" r:id="rId44"/>
    <p:sldId id="751" r:id="rId45"/>
    <p:sldId id="752" r:id="rId46"/>
    <p:sldId id="754" r:id="rId47"/>
    <p:sldId id="755" r:id="rId48"/>
    <p:sldId id="793" r:id="rId49"/>
    <p:sldId id="749" r:id="rId50"/>
    <p:sldId id="750" r:id="rId51"/>
    <p:sldId id="757" r:id="rId52"/>
    <p:sldId id="660" r:id="rId53"/>
    <p:sldId id="758" r:id="rId54"/>
    <p:sldId id="795" r:id="rId55"/>
    <p:sldId id="661" r:id="rId56"/>
    <p:sldId id="662" r:id="rId57"/>
    <p:sldId id="772" r:id="rId58"/>
    <p:sldId id="796" r:id="rId59"/>
    <p:sldId id="760" r:id="rId60"/>
    <p:sldId id="761" r:id="rId61"/>
    <p:sldId id="762" r:id="rId62"/>
    <p:sldId id="763" r:id="rId63"/>
    <p:sldId id="774" r:id="rId64"/>
    <p:sldId id="775" r:id="rId65"/>
    <p:sldId id="776" r:id="rId66"/>
    <p:sldId id="777" r:id="rId67"/>
    <p:sldId id="778" r:id="rId68"/>
    <p:sldId id="779" r:id="rId69"/>
    <p:sldId id="780" r:id="rId70"/>
    <p:sldId id="781" r:id="rId71"/>
    <p:sldId id="782" r:id="rId72"/>
    <p:sldId id="783" r:id="rId7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69696"/>
    <a:srgbClr val="C0C0C0"/>
    <a:srgbClr val="003399"/>
    <a:srgbClr val="DDDDDD"/>
    <a:srgbClr val="33CC33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80" autoAdjust="0"/>
    <p:restoredTop sz="96925" autoAdjust="0"/>
  </p:normalViewPr>
  <p:slideViewPr>
    <p:cSldViewPr>
      <p:cViewPr varScale="1">
        <p:scale>
          <a:sx n="112" d="100"/>
          <a:sy n="112" d="100"/>
        </p:scale>
        <p:origin x="119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1B957AC-2312-584E-9C62-5AAE35963E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19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3013" y="725488"/>
            <a:ext cx="4832350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91050"/>
            <a:ext cx="5365750" cy="426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fld id="{0CB69BF2-84F9-A545-911E-B9238632F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81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4124FC-41DC-634E-82B4-9EEF0BB4E6C3}" type="slidenum">
              <a:rPr lang="en-US"/>
              <a:pPr/>
              <a:t>1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6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9BF2-84F9-A545-911E-B9238632FA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2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9BF2-84F9-A545-911E-B9238632FA9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2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9BF2-84F9-A545-911E-B9238632FA9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46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9BF2-84F9-A545-911E-B9238632FA9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88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9BF2-84F9-A545-911E-B9238632FA9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0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0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D6C0-7763-1D41-B5F8-0512F73EDAA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5F56-70C3-1E40-B8D8-AA3ED2D0E0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>
                  <a:lumMod val="50000"/>
                </a:schemeClr>
              </a:buClr>
              <a:defRPr sz="22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9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 sz="17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 sz="15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5pPr>
            <a:lvl6pPr marL="25146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6pPr>
            <a:lvl7pPr marL="29718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7pPr>
            <a:lvl8pPr marL="34290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7989"/>
            <a:ext cx="8229600" cy="868363"/>
          </a:xfrm>
          <a:effectLst/>
        </p:spPr>
        <p:txBody>
          <a:bodyPr>
            <a:normAutofit/>
          </a:bodyPr>
          <a:lstStyle>
            <a:lvl1pPr>
              <a:defRPr sz="24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561975" y="1143000"/>
            <a:ext cx="7772400" cy="0"/>
          </a:xfrm>
          <a:prstGeom prst="line">
            <a:avLst/>
          </a:prstGeom>
          <a:noFill/>
          <a:ln w="12700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7757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0" cap="none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EC2D2F-702E-ED43-904D-4C3A7D529C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8E9-9CB1-CB45-93E2-317D2D0D4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7F5E-EB8A-2C43-B417-A9B425085E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73AD-60CA-B34E-A513-9916ADA334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80BD-DDF6-944C-BCE6-34541CD588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10E111-C40B-FE46-96EF-3B405B0BB6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8066FA38-86FE-F443-A3DE-9BEEF7ADC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cap="none" spc="-60" baseline="0">
          <a:solidFill>
            <a:schemeClr val="tx1"/>
          </a:solidFill>
          <a:effectLst/>
          <a:latin typeface="Arial Black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544497"/>
            <a:ext cx="8686800" cy="2142131"/>
          </a:xfrm>
        </p:spPr>
        <p:txBody>
          <a:bodyPr/>
          <a:lstStyle/>
          <a:p>
            <a:r>
              <a:rPr lang="en-US" sz="3200" dirty="0"/>
              <a:t>CSCI 561</a:t>
            </a:r>
            <a:br>
              <a:rPr lang="en-US" sz="3200" dirty="0"/>
            </a:br>
            <a:r>
              <a:rPr lang="en-US" sz="3200" dirty="0"/>
              <a:t>Foundations of Artificial Intelligence</a:t>
            </a:r>
            <a:br>
              <a:rPr lang="en-US" sz="3200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Lecture 9-10: Propositional Logic</a:t>
            </a:r>
            <a:br>
              <a:rPr lang="en-US" sz="3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Chapter 7</a:t>
            </a:r>
            <a:r>
              <a:rPr lang="en-US" sz="24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CD36B-7936-C042-8508-D0E3A0E8618C}"/>
              </a:ext>
            </a:extLst>
          </p:cNvPr>
          <p:cNvSpPr txBox="1">
            <a:spLocks noChangeArrowheads="1"/>
          </p:cNvSpPr>
          <p:nvPr/>
        </p:nvSpPr>
        <p:spPr>
          <a:xfrm>
            <a:off x="261283" y="4321469"/>
            <a:ext cx="8428080" cy="2379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0" kern="1200" cap="all" spc="12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FALL 2018</a:t>
            </a:r>
          </a:p>
          <a:p>
            <a:r>
              <a:rPr lang="en-US" dirty="0"/>
              <a:t>Instructor: </a:t>
            </a:r>
          </a:p>
          <a:p>
            <a:pPr algn="ctr" fontAlgn="auto"/>
            <a:r>
              <a:rPr lang="en-US" dirty="0"/>
              <a:t>Prof. Sheila Tejada </a:t>
            </a:r>
          </a:p>
          <a:p>
            <a:pPr algn="ctr" fontAlgn="auto"/>
            <a:r>
              <a:rPr lang="en-US" cap="none" dirty="0">
                <a:solidFill>
                  <a:schemeClr val="dk2"/>
                </a:solidFill>
                <a:ea typeface="Arial Black"/>
                <a:cs typeface="Arial Black"/>
                <a:sym typeface="Arial Black"/>
              </a:rPr>
              <a:t>cs561-l@mymaillists.usc.edu</a:t>
            </a:r>
            <a:endParaRPr lang="en-US" sz="1600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r>
              <a:rPr lang="en-US" dirty="0"/>
              <a:t>	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90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781800" cy="914082"/>
          </a:xfrm>
        </p:spPr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Wumpus</a:t>
            </a:r>
            <a:r>
              <a:rPr lang="en-US" dirty="0"/>
              <a:t> World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888117"/>
              </p:ext>
            </p:extLst>
          </p:nvPr>
        </p:nvGraphicFramePr>
        <p:xfrm>
          <a:off x="990600" y="1219200"/>
          <a:ext cx="5353050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3" imgW="7141546" imgH="7179668" progId="">
                  <p:embed/>
                </p:oleObj>
              </mc:Choice>
              <mc:Fallback>
                <p:oleObj name="Image" r:id="rId3" imgW="7141546" imgH="7179668" progId="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219200"/>
                        <a:ext cx="5353050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 Box 4"/>
          <p:cNvSpPr txBox="1">
            <a:spLocks noChangeArrowheads="1"/>
          </p:cNvSpPr>
          <p:nvPr/>
        </p:nvSpPr>
        <p:spPr bwMode="auto">
          <a:xfrm>
            <a:off x="7010400" y="1906588"/>
            <a:ext cx="177503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ahoma" charset="0"/>
              </a:rPr>
              <a:t>A</a:t>
            </a:r>
            <a:r>
              <a:rPr lang="en-US" sz="2000" dirty="0">
                <a:latin typeface="Tahoma" charset="0"/>
              </a:rPr>
              <a:t> = Agent</a:t>
            </a:r>
          </a:p>
          <a:p>
            <a:r>
              <a:rPr lang="en-US" sz="2000" b="1" dirty="0">
                <a:latin typeface="Tahoma" charset="0"/>
              </a:rPr>
              <a:t>B</a:t>
            </a:r>
            <a:r>
              <a:rPr lang="en-US" sz="2000" dirty="0">
                <a:latin typeface="Tahoma" charset="0"/>
              </a:rPr>
              <a:t> = Breeze</a:t>
            </a:r>
          </a:p>
          <a:p>
            <a:r>
              <a:rPr lang="en-US" sz="2000" b="1" dirty="0">
                <a:latin typeface="Tahoma" charset="0"/>
              </a:rPr>
              <a:t>S</a:t>
            </a:r>
            <a:r>
              <a:rPr lang="en-US" sz="2000" dirty="0">
                <a:latin typeface="Tahoma" charset="0"/>
              </a:rPr>
              <a:t> = Smell</a:t>
            </a:r>
          </a:p>
          <a:p>
            <a:r>
              <a:rPr lang="en-US" sz="2000" b="1" dirty="0">
                <a:latin typeface="Tahoma" charset="0"/>
              </a:rPr>
              <a:t>P</a:t>
            </a:r>
            <a:r>
              <a:rPr lang="en-US" sz="2000" dirty="0">
                <a:latin typeface="Tahoma" charset="0"/>
              </a:rPr>
              <a:t> = Pit</a:t>
            </a:r>
          </a:p>
          <a:p>
            <a:r>
              <a:rPr lang="en-US" sz="2000" b="1" dirty="0">
                <a:latin typeface="Tahoma" charset="0"/>
              </a:rPr>
              <a:t>W</a:t>
            </a:r>
            <a:r>
              <a:rPr lang="en-US" sz="2000" dirty="0">
                <a:latin typeface="Tahoma" charset="0"/>
              </a:rPr>
              <a:t> = </a:t>
            </a:r>
            <a:r>
              <a:rPr lang="en-US" sz="2000" dirty="0" err="1">
                <a:latin typeface="Tahoma" charset="0"/>
              </a:rPr>
              <a:t>Wumpus</a:t>
            </a:r>
            <a:endParaRPr lang="en-US" sz="2000" dirty="0">
              <a:latin typeface="Tahoma" charset="0"/>
            </a:endParaRPr>
          </a:p>
          <a:p>
            <a:r>
              <a:rPr lang="en-US" sz="2000" b="1" dirty="0">
                <a:latin typeface="Tahoma" charset="0"/>
              </a:rPr>
              <a:t>OK</a:t>
            </a:r>
            <a:r>
              <a:rPr lang="en-US" sz="2000" dirty="0">
                <a:latin typeface="Tahoma" charset="0"/>
              </a:rPr>
              <a:t> = Safe</a:t>
            </a:r>
          </a:p>
          <a:p>
            <a:r>
              <a:rPr lang="en-US" sz="2000" b="1" dirty="0">
                <a:latin typeface="Tahoma" charset="0"/>
              </a:rPr>
              <a:t>V</a:t>
            </a:r>
            <a:r>
              <a:rPr lang="en-US" sz="2000" dirty="0">
                <a:latin typeface="Tahoma" charset="0"/>
              </a:rPr>
              <a:t> = Visited</a:t>
            </a:r>
          </a:p>
          <a:p>
            <a:r>
              <a:rPr lang="en-US" sz="2000" b="1" dirty="0">
                <a:latin typeface="Tahoma" charset="0"/>
              </a:rPr>
              <a:t>G</a:t>
            </a:r>
            <a:r>
              <a:rPr lang="en-US" sz="2000" dirty="0">
                <a:latin typeface="Tahoma" charset="0"/>
              </a:rPr>
              <a:t> = Glitter</a:t>
            </a:r>
          </a:p>
          <a:p>
            <a:endParaRPr lang="en-US" sz="2000" dirty="0">
              <a:latin typeface="Tahoma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4221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781800" cy="914082"/>
          </a:xfrm>
        </p:spPr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Wumpus</a:t>
            </a:r>
            <a:r>
              <a:rPr lang="en-US" dirty="0"/>
              <a:t> World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24312"/>
              </p:ext>
            </p:extLst>
          </p:nvPr>
        </p:nvGraphicFramePr>
        <p:xfrm>
          <a:off x="987552" y="1216152"/>
          <a:ext cx="5353050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Image" r:id="rId3" imgW="7141546" imgH="7179668" progId="">
                  <p:embed/>
                </p:oleObj>
              </mc:Choice>
              <mc:Fallback>
                <p:oleObj name="Image" r:id="rId3" imgW="7141546" imgH="7179668" progId="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552" y="1216152"/>
                        <a:ext cx="5353050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010400" y="1906588"/>
            <a:ext cx="177503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ahoma" charset="0"/>
              </a:rPr>
              <a:t>A</a:t>
            </a:r>
            <a:r>
              <a:rPr lang="en-US" sz="2000" dirty="0">
                <a:latin typeface="Tahoma" charset="0"/>
              </a:rPr>
              <a:t> = Agent</a:t>
            </a:r>
          </a:p>
          <a:p>
            <a:r>
              <a:rPr lang="en-US" sz="2000" b="1" dirty="0">
                <a:latin typeface="Tahoma" charset="0"/>
              </a:rPr>
              <a:t>B</a:t>
            </a:r>
            <a:r>
              <a:rPr lang="en-US" sz="2000" dirty="0">
                <a:latin typeface="Tahoma" charset="0"/>
              </a:rPr>
              <a:t> = Breeze</a:t>
            </a:r>
          </a:p>
          <a:p>
            <a:r>
              <a:rPr lang="en-US" sz="2000" b="1" dirty="0">
                <a:latin typeface="Tahoma" charset="0"/>
              </a:rPr>
              <a:t>S</a:t>
            </a:r>
            <a:r>
              <a:rPr lang="en-US" sz="2000" dirty="0">
                <a:latin typeface="Tahoma" charset="0"/>
              </a:rPr>
              <a:t> = Smell</a:t>
            </a:r>
          </a:p>
          <a:p>
            <a:r>
              <a:rPr lang="en-US" sz="2000" b="1" dirty="0">
                <a:latin typeface="Tahoma" charset="0"/>
              </a:rPr>
              <a:t>P</a:t>
            </a:r>
            <a:r>
              <a:rPr lang="en-US" sz="2000" dirty="0">
                <a:latin typeface="Tahoma" charset="0"/>
              </a:rPr>
              <a:t> = Pit</a:t>
            </a:r>
          </a:p>
          <a:p>
            <a:r>
              <a:rPr lang="en-US" sz="2000" b="1" dirty="0">
                <a:latin typeface="Tahoma" charset="0"/>
              </a:rPr>
              <a:t>W</a:t>
            </a:r>
            <a:r>
              <a:rPr lang="en-US" sz="2000" dirty="0">
                <a:latin typeface="Tahoma" charset="0"/>
              </a:rPr>
              <a:t> = </a:t>
            </a:r>
            <a:r>
              <a:rPr lang="en-US" sz="2000" dirty="0" err="1">
                <a:latin typeface="Tahoma" charset="0"/>
              </a:rPr>
              <a:t>Wumpus</a:t>
            </a:r>
            <a:endParaRPr lang="en-US" sz="2000" dirty="0">
              <a:latin typeface="Tahoma" charset="0"/>
            </a:endParaRPr>
          </a:p>
          <a:p>
            <a:r>
              <a:rPr lang="en-US" sz="2000" b="1" dirty="0">
                <a:latin typeface="Tahoma" charset="0"/>
              </a:rPr>
              <a:t>OK</a:t>
            </a:r>
            <a:r>
              <a:rPr lang="en-US" sz="2000" dirty="0">
                <a:latin typeface="Tahoma" charset="0"/>
              </a:rPr>
              <a:t> = Safe</a:t>
            </a:r>
          </a:p>
          <a:p>
            <a:r>
              <a:rPr lang="en-US" sz="2000" b="1" dirty="0">
                <a:latin typeface="Tahoma" charset="0"/>
              </a:rPr>
              <a:t>V</a:t>
            </a:r>
            <a:r>
              <a:rPr lang="en-US" sz="2000" dirty="0">
                <a:latin typeface="Tahoma" charset="0"/>
              </a:rPr>
              <a:t> = Visited</a:t>
            </a:r>
          </a:p>
          <a:p>
            <a:r>
              <a:rPr lang="en-US" sz="2000" b="1" dirty="0">
                <a:latin typeface="Tahoma" charset="0"/>
              </a:rPr>
              <a:t>G</a:t>
            </a:r>
            <a:r>
              <a:rPr lang="en-US" sz="2000" dirty="0">
                <a:latin typeface="Tahoma" charset="0"/>
              </a:rPr>
              <a:t> = Glitter</a:t>
            </a:r>
          </a:p>
          <a:p>
            <a:endParaRPr lang="en-US" sz="20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6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781800" cy="914082"/>
          </a:xfrm>
        </p:spPr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Wumpus</a:t>
            </a:r>
            <a:r>
              <a:rPr lang="en-US" dirty="0"/>
              <a:t> World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1680666"/>
              </p:ext>
            </p:extLst>
          </p:nvPr>
        </p:nvGraphicFramePr>
        <p:xfrm>
          <a:off x="987552" y="1216152"/>
          <a:ext cx="5349240" cy="5385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Image" r:id="rId3" imgW="7141546" imgH="7166961" progId="">
                  <p:embed/>
                </p:oleObj>
              </mc:Choice>
              <mc:Fallback>
                <p:oleObj name="Image" r:id="rId3" imgW="7141546" imgH="7166961" progId="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552" y="1216152"/>
                        <a:ext cx="5349240" cy="53858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010400" y="1906588"/>
            <a:ext cx="177503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ahoma" charset="0"/>
              </a:rPr>
              <a:t>A</a:t>
            </a:r>
            <a:r>
              <a:rPr lang="en-US" sz="2000" dirty="0">
                <a:latin typeface="Tahoma" charset="0"/>
              </a:rPr>
              <a:t> = Agent</a:t>
            </a:r>
          </a:p>
          <a:p>
            <a:r>
              <a:rPr lang="en-US" sz="2000" b="1" dirty="0">
                <a:latin typeface="Tahoma" charset="0"/>
              </a:rPr>
              <a:t>B</a:t>
            </a:r>
            <a:r>
              <a:rPr lang="en-US" sz="2000" dirty="0">
                <a:latin typeface="Tahoma" charset="0"/>
              </a:rPr>
              <a:t> = Breeze</a:t>
            </a:r>
          </a:p>
          <a:p>
            <a:r>
              <a:rPr lang="en-US" sz="2000" b="1" dirty="0">
                <a:latin typeface="Tahoma" charset="0"/>
              </a:rPr>
              <a:t>S</a:t>
            </a:r>
            <a:r>
              <a:rPr lang="en-US" sz="2000" dirty="0">
                <a:latin typeface="Tahoma" charset="0"/>
              </a:rPr>
              <a:t> = Smell</a:t>
            </a:r>
          </a:p>
          <a:p>
            <a:r>
              <a:rPr lang="en-US" sz="2000" b="1" dirty="0">
                <a:latin typeface="Tahoma" charset="0"/>
              </a:rPr>
              <a:t>P</a:t>
            </a:r>
            <a:r>
              <a:rPr lang="en-US" sz="2000" dirty="0">
                <a:latin typeface="Tahoma" charset="0"/>
              </a:rPr>
              <a:t> = Pit</a:t>
            </a:r>
          </a:p>
          <a:p>
            <a:r>
              <a:rPr lang="en-US" sz="2000" b="1" dirty="0">
                <a:latin typeface="Tahoma" charset="0"/>
              </a:rPr>
              <a:t>W</a:t>
            </a:r>
            <a:r>
              <a:rPr lang="en-US" sz="2000" dirty="0">
                <a:latin typeface="Tahoma" charset="0"/>
              </a:rPr>
              <a:t> = </a:t>
            </a:r>
            <a:r>
              <a:rPr lang="en-US" sz="2000" dirty="0" err="1">
                <a:latin typeface="Tahoma" charset="0"/>
              </a:rPr>
              <a:t>Wumpus</a:t>
            </a:r>
            <a:endParaRPr lang="en-US" sz="2000" dirty="0">
              <a:latin typeface="Tahoma" charset="0"/>
            </a:endParaRPr>
          </a:p>
          <a:p>
            <a:r>
              <a:rPr lang="en-US" sz="2000" b="1" dirty="0">
                <a:latin typeface="Tahoma" charset="0"/>
              </a:rPr>
              <a:t>OK</a:t>
            </a:r>
            <a:r>
              <a:rPr lang="en-US" sz="2000" dirty="0">
                <a:latin typeface="Tahoma" charset="0"/>
              </a:rPr>
              <a:t> = Safe</a:t>
            </a:r>
          </a:p>
          <a:p>
            <a:r>
              <a:rPr lang="en-US" sz="2000" b="1" dirty="0">
                <a:latin typeface="Tahoma" charset="0"/>
              </a:rPr>
              <a:t>V</a:t>
            </a:r>
            <a:r>
              <a:rPr lang="en-US" sz="2000" dirty="0">
                <a:latin typeface="Tahoma" charset="0"/>
              </a:rPr>
              <a:t> = Visited</a:t>
            </a:r>
          </a:p>
          <a:p>
            <a:r>
              <a:rPr lang="en-US" sz="2000" b="1" dirty="0">
                <a:latin typeface="Tahoma" charset="0"/>
              </a:rPr>
              <a:t>G</a:t>
            </a:r>
            <a:r>
              <a:rPr lang="en-US" sz="2000" dirty="0">
                <a:latin typeface="Tahoma" charset="0"/>
              </a:rPr>
              <a:t> = Glitter</a:t>
            </a:r>
          </a:p>
          <a:p>
            <a:endParaRPr lang="en-US" sz="20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2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781800" cy="914082"/>
          </a:xfrm>
        </p:spPr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Wumpus</a:t>
            </a:r>
            <a:r>
              <a:rPr lang="en-US" dirty="0"/>
              <a:t> World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82655"/>
              </p:ext>
            </p:extLst>
          </p:nvPr>
        </p:nvGraphicFramePr>
        <p:xfrm>
          <a:off x="987552" y="1216152"/>
          <a:ext cx="5349240" cy="5385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Image" r:id="rId3" imgW="7141546" imgH="7154253" progId="">
                  <p:embed/>
                </p:oleObj>
              </mc:Choice>
              <mc:Fallback>
                <p:oleObj name="Image" r:id="rId3" imgW="7141546" imgH="7154253" progId="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552" y="1216152"/>
                        <a:ext cx="5349240" cy="53858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010400" y="1906588"/>
            <a:ext cx="177503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ahoma" charset="0"/>
              </a:rPr>
              <a:t>A</a:t>
            </a:r>
            <a:r>
              <a:rPr lang="en-US" sz="2000" dirty="0">
                <a:latin typeface="Tahoma" charset="0"/>
              </a:rPr>
              <a:t> = Agent</a:t>
            </a:r>
          </a:p>
          <a:p>
            <a:r>
              <a:rPr lang="en-US" sz="2000" b="1" dirty="0">
                <a:latin typeface="Tahoma" charset="0"/>
              </a:rPr>
              <a:t>B</a:t>
            </a:r>
            <a:r>
              <a:rPr lang="en-US" sz="2000" dirty="0">
                <a:latin typeface="Tahoma" charset="0"/>
              </a:rPr>
              <a:t> = Breeze</a:t>
            </a:r>
          </a:p>
          <a:p>
            <a:r>
              <a:rPr lang="en-US" sz="2000" b="1" dirty="0">
                <a:latin typeface="Tahoma" charset="0"/>
              </a:rPr>
              <a:t>S</a:t>
            </a:r>
            <a:r>
              <a:rPr lang="en-US" sz="2000" dirty="0">
                <a:latin typeface="Tahoma" charset="0"/>
              </a:rPr>
              <a:t> = Smell</a:t>
            </a:r>
          </a:p>
          <a:p>
            <a:r>
              <a:rPr lang="en-US" sz="2000" b="1" dirty="0">
                <a:latin typeface="Tahoma" charset="0"/>
              </a:rPr>
              <a:t>P</a:t>
            </a:r>
            <a:r>
              <a:rPr lang="en-US" sz="2000" dirty="0">
                <a:latin typeface="Tahoma" charset="0"/>
              </a:rPr>
              <a:t> = Pit</a:t>
            </a:r>
          </a:p>
          <a:p>
            <a:r>
              <a:rPr lang="en-US" sz="2000" b="1" dirty="0">
                <a:latin typeface="Tahoma" charset="0"/>
              </a:rPr>
              <a:t>W</a:t>
            </a:r>
            <a:r>
              <a:rPr lang="en-US" sz="2000" dirty="0">
                <a:latin typeface="Tahoma" charset="0"/>
              </a:rPr>
              <a:t> = </a:t>
            </a:r>
            <a:r>
              <a:rPr lang="en-US" sz="2000" dirty="0" err="1">
                <a:latin typeface="Tahoma" charset="0"/>
              </a:rPr>
              <a:t>Wumpus</a:t>
            </a:r>
            <a:endParaRPr lang="en-US" sz="2000" dirty="0">
              <a:latin typeface="Tahoma" charset="0"/>
            </a:endParaRPr>
          </a:p>
          <a:p>
            <a:r>
              <a:rPr lang="en-US" sz="2000" b="1" dirty="0">
                <a:latin typeface="Tahoma" charset="0"/>
              </a:rPr>
              <a:t>OK</a:t>
            </a:r>
            <a:r>
              <a:rPr lang="en-US" sz="2000" dirty="0">
                <a:latin typeface="Tahoma" charset="0"/>
              </a:rPr>
              <a:t> = Safe</a:t>
            </a:r>
          </a:p>
          <a:p>
            <a:r>
              <a:rPr lang="en-US" sz="2000" b="1" dirty="0">
                <a:latin typeface="Tahoma" charset="0"/>
              </a:rPr>
              <a:t>V</a:t>
            </a:r>
            <a:r>
              <a:rPr lang="en-US" sz="2000" dirty="0">
                <a:latin typeface="Tahoma" charset="0"/>
              </a:rPr>
              <a:t> = Visited</a:t>
            </a:r>
          </a:p>
          <a:p>
            <a:r>
              <a:rPr lang="en-US" sz="2000" b="1" dirty="0">
                <a:latin typeface="Tahoma" charset="0"/>
              </a:rPr>
              <a:t>G</a:t>
            </a:r>
            <a:r>
              <a:rPr lang="en-US" sz="2000" dirty="0">
                <a:latin typeface="Tahoma" charset="0"/>
              </a:rPr>
              <a:t> = Glitter</a:t>
            </a:r>
          </a:p>
          <a:p>
            <a:endParaRPr lang="en-US" sz="20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781800" cy="914082"/>
          </a:xfrm>
        </p:spPr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Wumpus</a:t>
            </a:r>
            <a:r>
              <a:rPr lang="en-US" dirty="0"/>
              <a:t> World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8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1185066"/>
              </p:ext>
            </p:extLst>
          </p:nvPr>
        </p:nvGraphicFramePr>
        <p:xfrm>
          <a:off x="987552" y="1216152"/>
          <a:ext cx="5349240" cy="5385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Image" r:id="rId3" imgW="7141546" imgH="7179668" progId="">
                  <p:embed/>
                </p:oleObj>
              </mc:Choice>
              <mc:Fallback>
                <p:oleObj name="Image" r:id="rId3" imgW="7141546" imgH="7179668" progId="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552" y="1216152"/>
                        <a:ext cx="5349240" cy="53858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010400" y="1906588"/>
            <a:ext cx="177503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ahoma" charset="0"/>
              </a:rPr>
              <a:t>A</a:t>
            </a:r>
            <a:r>
              <a:rPr lang="en-US" sz="2000" dirty="0">
                <a:latin typeface="Tahoma" charset="0"/>
              </a:rPr>
              <a:t> = Agent</a:t>
            </a:r>
          </a:p>
          <a:p>
            <a:r>
              <a:rPr lang="en-US" sz="2000" b="1" dirty="0">
                <a:latin typeface="Tahoma" charset="0"/>
              </a:rPr>
              <a:t>B</a:t>
            </a:r>
            <a:r>
              <a:rPr lang="en-US" sz="2000" dirty="0">
                <a:latin typeface="Tahoma" charset="0"/>
              </a:rPr>
              <a:t> = Breeze</a:t>
            </a:r>
          </a:p>
          <a:p>
            <a:r>
              <a:rPr lang="en-US" sz="2000" b="1" dirty="0">
                <a:latin typeface="Tahoma" charset="0"/>
              </a:rPr>
              <a:t>S</a:t>
            </a:r>
            <a:r>
              <a:rPr lang="en-US" sz="2000" dirty="0">
                <a:latin typeface="Tahoma" charset="0"/>
              </a:rPr>
              <a:t> = Smell</a:t>
            </a:r>
          </a:p>
          <a:p>
            <a:r>
              <a:rPr lang="en-US" sz="2000" b="1" dirty="0">
                <a:latin typeface="Tahoma" charset="0"/>
              </a:rPr>
              <a:t>P</a:t>
            </a:r>
            <a:r>
              <a:rPr lang="en-US" sz="2000" dirty="0">
                <a:latin typeface="Tahoma" charset="0"/>
              </a:rPr>
              <a:t> = Pit</a:t>
            </a:r>
          </a:p>
          <a:p>
            <a:r>
              <a:rPr lang="en-US" sz="2000" b="1" dirty="0">
                <a:latin typeface="Tahoma" charset="0"/>
              </a:rPr>
              <a:t>W</a:t>
            </a:r>
            <a:r>
              <a:rPr lang="en-US" sz="2000" dirty="0">
                <a:latin typeface="Tahoma" charset="0"/>
              </a:rPr>
              <a:t> = </a:t>
            </a:r>
            <a:r>
              <a:rPr lang="en-US" sz="2000" dirty="0" err="1">
                <a:latin typeface="Tahoma" charset="0"/>
              </a:rPr>
              <a:t>Wumpus</a:t>
            </a:r>
            <a:endParaRPr lang="en-US" sz="2000" dirty="0">
              <a:latin typeface="Tahoma" charset="0"/>
            </a:endParaRPr>
          </a:p>
          <a:p>
            <a:r>
              <a:rPr lang="en-US" sz="2000" b="1" dirty="0">
                <a:latin typeface="Tahoma" charset="0"/>
              </a:rPr>
              <a:t>OK</a:t>
            </a:r>
            <a:r>
              <a:rPr lang="en-US" sz="2000" dirty="0">
                <a:latin typeface="Tahoma" charset="0"/>
              </a:rPr>
              <a:t> = Safe</a:t>
            </a:r>
          </a:p>
          <a:p>
            <a:r>
              <a:rPr lang="en-US" sz="2000" b="1" dirty="0">
                <a:latin typeface="Tahoma" charset="0"/>
              </a:rPr>
              <a:t>V</a:t>
            </a:r>
            <a:r>
              <a:rPr lang="en-US" sz="2000" dirty="0">
                <a:latin typeface="Tahoma" charset="0"/>
              </a:rPr>
              <a:t> = Visited</a:t>
            </a:r>
          </a:p>
          <a:p>
            <a:r>
              <a:rPr lang="en-US" sz="2000" b="1" dirty="0">
                <a:latin typeface="Tahoma" charset="0"/>
              </a:rPr>
              <a:t>G</a:t>
            </a:r>
            <a:r>
              <a:rPr lang="en-US" sz="2000" dirty="0">
                <a:latin typeface="Tahoma" charset="0"/>
              </a:rPr>
              <a:t> = Glitter</a:t>
            </a:r>
          </a:p>
          <a:p>
            <a:endParaRPr lang="en-US" sz="20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8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781800" cy="914082"/>
          </a:xfrm>
        </p:spPr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Wumpus</a:t>
            </a:r>
            <a:r>
              <a:rPr lang="en-US" dirty="0"/>
              <a:t> World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6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892517"/>
              </p:ext>
            </p:extLst>
          </p:nvPr>
        </p:nvGraphicFramePr>
        <p:xfrm>
          <a:off x="987552" y="1216152"/>
          <a:ext cx="5349240" cy="5385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Image" r:id="rId3" imgW="7141546" imgH="7166961" progId="">
                  <p:embed/>
                </p:oleObj>
              </mc:Choice>
              <mc:Fallback>
                <p:oleObj name="Image" r:id="rId3" imgW="7141546" imgH="7166961" progId="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552" y="1216152"/>
                        <a:ext cx="5349240" cy="53858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010400" y="1906588"/>
            <a:ext cx="177503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ahoma" charset="0"/>
              </a:rPr>
              <a:t>A</a:t>
            </a:r>
            <a:r>
              <a:rPr lang="en-US" sz="2000" dirty="0">
                <a:latin typeface="Tahoma" charset="0"/>
              </a:rPr>
              <a:t> = Agent</a:t>
            </a:r>
          </a:p>
          <a:p>
            <a:r>
              <a:rPr lang="en-US" sz="2000" b="1" dirty="0">
                <a:latin typeface="Tahoma" charset="0"/>
              </a:rPr>
              <a:t>B</a:t>
            </a:r>
            <a:r>
              <a:rPr lang="en-US" sz="2000" dirty="0">
                <a:latin typeface="Tahoma" charset="0"/>
              </a:rPr>
              <a:t> = Breeze</a:t>
            </a:r>
          </a:p>
          <a:p>
            <a:r>
              <a:rPr lang="en-US" sz="2000" b="1" dirty="0">
                <a:latin typeface="Tahoma" charset="0"/>
              </a:rPr>
              <a:t>S</a:t>
            </a:r>
            <a:r>
              <a:rPr lang="en-US" sz="2000" dirty="0">
                <a:latin typeface="Tahoma" charset="0"/>
              </a:rPr>
              <a:t> = Smell</a:t>
            </a:r>
          </a:p>
          <a:p>
            <a:r>
              <a:rPr lang="en-US" sz="2000" b="1" dirty="0">
                <a:latin typeface="Tahoma" charset="0"/>
              </a:rPr>
              <a:t>P</a:t>
            </a:r>
            <a:r>
              <a:rPr lang="en-US" sz="2000" dirty="0">
                <a:latin typeface="Tahoma" charset="0"/>
              </a:rPr>
              <a:t> = Pit</a:t>
            </a:r>
          </a:p>
          <a:p>
            <a:r>
              <a:rPr lang="en-US" sz="2000" b="1" dirty="0">
                <a:latin typeface="Tahoma" charset="0"/>
              </a:rPr>
              <a:t>W</a:t>
            </a:r>
            <a:r>
              <a:rPr lang="en-US" sz="2000" dirty="0">
                <a:latin typeface="Tahoma" charset="0"/>
              </a:rPr>
              <a:t> = </a:t>
            </a:r>
            <a:r>
              <a:rPr lang="en-US" sz="2000" dirty="0" err="1">
                <a:latin typeface="Tahoma" charset="0"/>
              </a:rPr>
              <a:t>Wumpus</a:t>
            </a:r>
            <a:endParaRPr lang="en-US" sz="2000" dirty="0">
              <a:latin typeface="Tahoma" charset="0"/>
            </a:endParaRPr>
          </a:p>
          <a:p>
            <a:r>
              <a:rPr lang="en-US" sz="2000" b="1" dirty="0">
                <a:latin typeface="Tahoma" charset="0"/>
              </a:rPr>
              <a:t>OK</a:t>
            </a:r>
            <a:r>
              <a:rPr lang="en-US" sz="2000" dirty="0">
                <a:latin typeface="Tahoma" charset="0"/>
              </a:rPr>
              <a:t> = Safe</a:t>
            </a:r>
          </a:p>
          <a:p>
            <a:r>
              <a:rPr lang="en-US" sz="2000" b="1" dirty="0">
                <a:latin typeface="Tahoma" charset="0"/>
              </a:rPr>
              <a:t>V</a:t>
            </a:r>
            <a:r>
              <a:rPr lang="en-US" sz="2000" dirty="0">
                <a:latin typeface="Tahoma" charset="0"/>
              </a:rPr>
              <a:t> = Visited</a:t>
            </a:r>
          </a:p>
          <a:p>
            <a:r>
              <a:rPr lang="en-US" sz="2000" b="1" dirty="0">
                <a:latin typeface="Tahoma" charset="0"/>
              </a:rPr>
              <a:t>G</a:t>
            </a:r>
            <a:r>
              <a:rPr lang="en-US" sz="2000" dirty="0">
                <a:latin typeface="Tahoma" charset="0"/>
              </a:rPr>
              <a:t> = Glitter</a:t>
            </a:r>
          </a:p>
          <a:p>
            <a:endParaRPr lang="en-US" sz="20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99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781800" cy="914082"/>
          </a:xfrm>
        </p:spPr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Wumpus</a:t>
            </a:r>
            <a:r>
              <a:rPr lang="en-US" dirty="0"/>
              <a:t> World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591072"/>
              </p:ext>
            </p:extLst>
          </p:nvPr>
        </p:nvGraphicFramePr>
        <p:xfrm>
          <a:off x="987552" y="1216152"/>
          <a:ext cx="5385816" cy="5431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Image" r:id="rId3" imgW="7179668" imgH="7192376" progId="">
                  <p:embed/>
                </p:oleObj>
              </mc:Choice>
              <mc:Fallback>
                <p:oleObj name="Image" r:id="rId3" imgW="7179668" imgH="7192376" progId="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552" y="1216152"/>
                        <a:ext cx="5385816" cy="5431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010400" y="1906588"/>
            <a:ext cx="177503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ahoma" charset="0"/>
              </a:rPr>
              <a:t>A</a:t>
            </a:r>
            <a:r>
              <a:rPr lang="en-US" sz="2000" dirty="0">
                <a:latin typeface="Tahoma" charset="0"/>
              </a:rPr>
              <a:t> = Agent</a:t>
            </a:r>
          </a:p>
          <a:p>
            <a:r>
              <a:rPr lang="en-US" sz="2000" b="1" dirty="0">
                <a:latin typeface="Tahoma" charset="0"/>
              </a:rPr>
              <a:t>B</a:t>
            </a:r>
            <a:r>
              <a:rPr lang="en-US" sz="2000" dirty="0">
                <a:latin typeface="Tahoma" charset="0"/>
              </a:rPr>
              <a:t> = Breeze</a:t>
            </a:r>
          </a:p>
          <a:p>
            <a:r>
              <a:rPr lang="en-US" sz="2000" b="1" dirty="0">
                <a:latin typeface="Tahoma" charset="0"/>
              </a:rPr>
              <a:t>S</a:t>
            </a:r>
            <a:r>
              <a:rPr lang="en-US" sz="2000" dirty="0">
                <a:latin typeface="Tahoma" charset="0"/>
              </a:rPr>
              <a:t> = Smell</a:t>
            </a:r>
          </a:p>
          <a:p>
            <a:r>
              <a:rPr lang="en-US" sz="2000" b="1" dirty="0">
                <a:latin typeface="Tahoma" charset="0"/>
              </a:rPr>
              <a:t>P</a:t>
            </a:r>
            <a:r>
              <a:rPr lang="en-US" sz="2000" dirty="0">
                <a:latin typeface="Tahoma" charset="0"/>
              </a:rPr>
              <a:t> = Pit</a:t>
            </a:r>
          </a:p>
          <a:p>
            <a:r>
              <a:rPr lang="en-US" sz="2000" b="1" dirty="0">
                <a:latin typeface="Tahoma" charset="0"/>
              </a:rPr>
              <a:t>W</a:t>
            </a:r>
            <a:r>
              <a:rPr lang="en-US" sz="2000" dirty="0">
                <a:latin typeface="Tahoma" charset="0"/>
              </a:rPr>
              <a:t> = </a:t>
            </a:r>
            <a:r>
              <a:rPr lang="en-US" sz="2000" dirty="0" err="1">
                <a:latin typeface="Tahoma" charset="0"/>
              </a:rPr>
              <a:t>Wumpus</a:t>
            </a:r>
            <a:endParaRPr lang="en-US" sz="2000" dirty="0">
              <a:latin typeface="Tahoma" charset="0"/>
            </a:endParaRPr>
          </a:p>
          <a:p>
            <a:r>
              <a:rPr lang="en-US" sz="2000" b="1" dirty="0">
                <a:latin typeface="Tahoma" charset="0"/>
              </a:rPr>
              <a:t>OK</a:t>
            </a:r>
            <a:r>
              <a:rPr lang="en-US" sz="2000" dirty="0">
                <a:latin typeface="Tahoma" charset="0"/>
              </a:rPr>
              <a:t> = Safe</a:t>
            </a:r>
          </a:p>
          <a:p>
            <a:r>
              <a:rPr lang="en-US" sz="2000" b="1" dirty="0">
                <a:latin typeface="Tahoma" charset="0"/>
              </a:rPr>
              <a:t>V</a:t>
            </a:r>
            <a:r>
              <a:rPr lang="en-US" sz="2000" dirty="0">
                <a:latin typeface="Tahoma" charset="0"/>
              </a:rPr>
              <a:t> = Visited</a:t>
            </a:r>
          </a:p>
          <a:p>
            <a:r>
              <a:rPr lang="en-US" sz="2000" b="1" dirty="0">
                <a:latin typeface="Tahoma" charset="0"/>
              </a:rPr>
              <a:t>G</a:t>
            </a:r>
            <a:r>
              <a:rPr lang="en-US" sz="2000" dirty="0">
                <a:latin typeface="Tahoma" charset="0"/>
              </a:rPr>
              <a:t> = Glitter</a:t>
            </a:r>
          </a:p>
          <a:p>
            <a:endParaRPr lang="en-US" sz="20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5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781800" cy="914082"/>
          </a:xfrm>
        </p:spPr>
        <p:txBody>
          <a:bodyPr/>
          <a:lstStyle/>
          <a:p>
            <a:r>
              <a:rPr lang="en-US" dirty="0"/>
              <a:t>Exploring a </a:t>
            </a:r>
            <a:r>
              <a:rPr lang="en-US" dirty="0" err="1"/>
              <a:t>Wumpus</a:t>
            </a:r>
            <a:r>
              <a:rPr lang="en-US" dirty="0"/>
              <a:t> World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27777"/>
              </p:ext>
            </p:extLst>
          </p:nvPr>
        </p:nvGraphicFramePr>
        <p:xfrm>
          <a:off x="987552" y="1216151"/>
          <a:ext cx="5349240" cy="5387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Image" r:id="rId3" imgW="7116131" imgH="7166961" progId="">
                  <p:embed/>
                </p:oleObj>
              </mc:Choice>
              <mc:Fallback>
                <p:oleObj name="Image" r:id="rId3" imgW="7116131" imgH="7166961" progId="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552" y="1216151"/>
                        <a:ext cx="5349240" cy="53874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010400" y="1906588"/>
            <a:ext cx="1775038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ahoma" charset="0"/>
              </a:rPr>
              <a:t>A</a:t>
            </a:r>
            <a:r>
              <a:rPr lang="en-US" sz="2000" dirty="0">
                <a:latin typeface="Tahoma" charset="0"/>
              </a:rPr>
              <a:t> = Agent</a:t>
            </a:r>
          </a:p>
          <a:p>
            <a:r>
              <a:rPr lang="en-US" sz="2000" b="1" dirty="0">
                <a:latin typeface="Tahoma" charset="0"/>
              </a:rPr>
              <a:t>B</a:t>
            </a:r>
            <a:r>
              <a:rPr lang="en-US" sz="2000" dirty="0">
                <a:latin typeface="Tahoma" charset="0"/>
              </a:rPr>
              <a:t> = Breeze</a:t>
            </a:r>
          </a:p>
          <a:p>
            <a:r>
              <a:rPr lang="en-US" sz="2000" b="1" dirty="0">
                <a:latin typeface="Tahoma" charset="0"/>
              </a:rPr>
              <a:t>S</a:t>
            </a:r>
            <a:r>
              <a:rPr lang="en-US" sz="2000" dirty="0">
                <a:latin typeface="Tahoma" charset="0"/>
              </a:rPr>
              <a:t> = Smell</a:t>
            </a:r>
          </a:p>
          <a:p>
            <a:r>
              <a:rPr lang="en-US" sz="2000" b="1" dirty="0">
                <a:latin typeface="Tahoma" charset="0"/>
              </a:rPr>
              <a:t>P</a:t>
            </a:r>
            <a:r>
              <a:rPr lang="en-US" sz="2000" dirty="0">
                <a:latin typeface="Tahoma" charset="0"/>
              </a:rPr>
              <a:t> = Pit</a:t>
            </a:r>
          </a:p>
          <a:p>
            <a:r>
              <a:rPr lang="en-US" sz="2000" b="1" dirty="0">
                <a:latin typeface="Tahoma" charset="0"/>
              </a:rPr>
              <a:t>W</a:t>
            </a:r>
            <a:r>
              <a:rPr lang="en-US" sz="2000" dirty="0">
                <a:latin typeface="Tahoma" charset="0"/>
              </a:rPr>
              <a:t> = </a:t>
            </a:r>
            <a:r>
              <a:rPr lang="en-US" sz="2000" dirty="0" err="1">
                <a:latin typeface="Tahoma" charset="0"/>
              </a:rPr>
              <a:t>Wumpus</a:t>
            </a:r>
            <a:endParaRPr lang="en-US" sz="2000" dirty="0">
              <a:latin typeface="Tahoma" charset="0"/>
            </a:endParaRPr>
          </a:p>
          <a:p>
            <a:r>
              <a:rPr lang="en-US" sz="2000" b="1" dirty="0">
                <a:latin typeface="Tahoma" charset="0"/>
              </a:rPr>
              <a:t>OK</a:t>
            </a:r>
            <a:r>
              <a:rPr lang="en-US" sz="2000" dirty="0">
                <a:latin typeface="Tahoma" charset="0"/>
              </a:rPr>
              <a:t> = Safe</a:t>
            </a:r>
          </a:p>
          <a:p>
            <a:r>
              <a:rPr lang="en-US" sz="2000" b="1" dirty="0">
                <a:latin typeface="Tahoma" charset="0"/>
              </a:rPr>
              <a:t>V</a:t>
            </a:r>
            <a:r>
              <a:rPr lang="en-US" sz="2000" dirty="0">
                <a:latin typeface="Tahoma" charset="0"/>
              </a:rPr>
              <a:t> = Visited</a:t>
            </a:r>
          </a:p>
          <a:p>
            <a:r>
              <a:rPr lang="en-US" sz="2000" b="1" dirty="0">
                <a:latin typeface="Tahoma" charset="0"/>
              </a:rPr>
              <a:t>G</a:t>
            </a:r>
            <a:r>
              <a:rPr lang="en-US" sz="2000" dirty="0">
                <a:latin typeface="Tahoma" charset="0"/>
              </a:rPr>
              <a:t> = Glitter</a:t>
            </a:r>
          </a:p>
          <a:p>
            <a:endParaRPr lang="en-US" sz="20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293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9"/>
            <a:ext cx="5791200" cy="837882"/>
          </a:xfrm>
        </p:spPr>
        <p:txBody>
          <a:bodyPr/>
          <a:lstStyle/>
          <a:p>
            <a:r>
              <a:rPr lang="en-US" dirty="0"/>
              <a:t>Other tight spots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7543800" cy="49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7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629400" cy="979170"/>
          </a:xfrm>
        </p:spPr>
        <p:txBody>
          <a:bodyPr/>
          <a:lstStyle/>
          <a:p>
            <a:r>
              <a:rPr lang="en-US"/>
              <a:t>Another example solution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533400" y="5265421"/>
            <a:ext cx="3200400" cy="70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No perception </a:t>
            </a:r>
            <a:r>
              <a:rPr lang="en-US" sz="1600" dirty="0">
                <a:sym typeface="Wingdings" charset="2"/>
              </a:rPr>
              <a:t> (1,2) and (2,1) OK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ym typeface="Wingdings" charset="2"/>
              </a:rPr>
              <a:t>Move to (2,1)</a:t>
            </a:r>
            <a:endParaRPr lang="en-US" sz="1600" dirty="0"/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5372100" y="5257800"/>
            <a:ext cx="3429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B in (2,1) </a:t>
            </a:r>
            <a:r>
              <a:rPr lang="en-US" sz="1600" dirty="0">
                <a:sym typeface="Wingdings" charset="2"/>
              </a:rPr>
              <a:t> (2,2) or (3,1) has P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ym typeface="Wingdings" charset="2"/>
              </a:rPr>
              <a:t>(1,1) is V  no P in (1,1)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ym typeface="Wingdings" charset="2"/>
              </a:rPr>
              <a:t>Move to (1,2), the only safe unvisited option</a:t>
            </a:r>
            <a:endParaRPr lang="en-US" sz="1600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9442"/>
            <a:ext cx="8177094" cy="336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2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Syllogisms of Aristotle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876800" cy="4373563"/>
          </a:xfrm>
        </p:spPr>
        <p:txBody>
          <a:bodyPr/>
          <a:lstStyle/>
          <a:p>
            <a:r>
              <a:rPr lang="en-US" dirty="0"/>
              <a:t>All men are mortal.</a:t>
            </a:r>
            <a:br>
              <a:rPr lang="en-US" dirty="0"/>
            </a:br>
            <a:r>
              <a:rPr lang="en-US" dirty="0"/>
              <a:t>All Greeks are men.</a:t>
            </a:r>
            <a:br>
              <a:rPr lang="en-US" dirty="0"/>
            </a:br>
            <a:r>
              <a:rPr lang="en-US" dirty="0"/>
              <a:t>∴ All Greeks are mortal.</a:t>
            </a:r>
          </a:p>
          <a:p>
            <a:endParaRPr lang="en-US" dirty="0"/>
          </a:p>
          <a:p>
            <a:r>
              <a:rPr lang="en-US" dirty="0"/>
              <a:t>No reptiles have fur.</a:t>
            </a:r>
            <a:br>
              <a:rPr lang="en-US" dirty="0"/>
            </a:br>
            <a:r>
              <a:rPr lang="en-US" dirty="0"/>
              <a:t>All snakes are reptiles.</a:t>
            </a:r>
            <a:br>
              <a:rPr lang="en-US" dirty="0"/>
            </a:br>
            <a:r>
              <a:rPr lang="en-US" dirty="0"/>
              <a:t>∴ No snakes have fur.</a:t>
            </a:r>
          </a:p>
          <a:p>
            <a:endParaRPr lang="en-US" dirty="0"/>
          </a:p>
          <a:p>
            <a:r>
              <a:rPr lang="en-US" dirty="0"/>
              <a:t>No flowers are animals.</a:t>
            </a:r>
            <a:br>
              <a:rPr lang="en-US" dirty="0"/>
            </a:br>
            <a:r>
              <a:rPr lang="en-US" dirty="0"/>
              <a:t>All flowers are plants.</a:t>
            </a:r>
            <a:br>
              <a:rPr lang="en-US" dirty="0"/>
            </a:br>
            <a:r>
              <a:rPr lang="en-US" dirty="0"/>
              <a:t>∴ Some plants are not animals.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9" y="1752600"/>
            <a:ext cx="2678880" cy="3505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0" y="5334000"/>
            <a:ext cx="2971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Plato (left) and Aristotle (right).</a:t>
            </a:r>
          </a:p>
          <a:p>
            <a:r>
              <a:rPr lang="en-US" sz="1600" dirty="0">
                <a:latin typeface="Arial"/>
                <a:cs typeface="Arial"/>
              </a:rPr>
              <a:t>“</a:t>
            </a:r>
            <a:r>
              <a:rPr lang="en-US" sz="1600" i="1" dirty="0">
                <a:latin typeface="Arial"/>
                <a:cs typeface="Arial"/>
              </a:rPr>
              <a:t>School of Athens</a:t>
            </a:r>
            <a:r>
              <a:rPr lang="en-US" sz="1600" dirty="0">
                <a:latin typeface="Arial"/>
                <a:cs typeface="Arial"/>
              </a:rPr>
              <a:t>” – Raphael.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2626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4"/>
          <p:cNvSpPr txBox="1">
            <a:spLocks noChangeArrowheads="1"/>
          </p:cNvSpPr>
          <p:nvPr/>
        </p:nvSpPr>
        <p:spPr bwMode="auto">
          <a:xfrm>
            <a:off x="457200" y="5105400"/>
            <a:ext cx="40386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S in (1,2) and (1,1) V </a:t>
            </a:r>
            <a:r>
              <a:rPr lang="en-US" sz="1600" dirty="0">
                <a:sym typeface="Wingdings"/>
              </a:rPr>
              <a:t> (1,3) or (2,2) has W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No S when in (2,1) </a:t>
            </a:r>
            <a:r>
              <a:rPr lang="en-US" sz="1600" dirty="0">
                <a:sym typeface="Wingdings" charset="2"/>
              </a:rPr>
              <a:t> (1,3) has W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ym typeface="Wingdings" charset="2"/>
              </a:rPr>
              <a:t>No B in (1,2)  (2,2) is OK and (3,1) has P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ym typeface="Wingdings" charset="2"/>
              </a:rPr>
              <a:t>Move to (2,2), the only safe unvisited option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152718"/>
            <a:ext cx="6629400" cy="9791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-60" baseline="0">
                <a:solidFill>
                  <a:schemeClr val="tx1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Another example solution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1056"/>
            <a:ext cx="8178114" cy="3364992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258415" y="5105400"/>
            <a:ext cx="3429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No perception in (2,2) </a:t>
            </a:r>
            <a:r>
              <a:rPr lang="en-US" sz="1600" dirty="0">
                <a:sym typeface="Wingdings"/>
              </a:rPr>
              <a:t> (2,3) and (3,3) OK</a:t>
            </a:r>
            <a:endParaRPr lang="en-US" sz="1600" dirty="0">
              <a:sym typeface="Wingdings" charset="2"/>
            </a:endParaRPr>
          </a:p>
          <a:p>
            <a:pPr>
              <a:spcBef>
                <a:spcPct val="50000"/>
              </a:spcBef>
            </a:pPr>
            <a:r>
              <a:rPr lang="en-US" sz="1600" dirty="0">
                <a:sym typeface="Wingdings" charset="2"/>
              </a:rPr>
              <a:t>Move to (2,3), perceive S, G &amp; B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ym typeface="Wingdings" charset="2"/>
              </a:rPr>
              <a:t>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21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315200" cy="971232"/>
          </a:xfrm>
        </p:spPr>
        <p:txBody>
          <a:bodyPr/>
          <a:lstStyle/>
          <a:p>
            <a:r>
              <a:rPr lang="en-US" dirty="0"/>
              <a:t>Logic</a:t>
            </a:r>
          </a:p>
        </p:txBody>
      </p:sp>
      <p:pic>
        <p:nvPicPr>
          <p:cNvPr id="32773" name="Picture 4"/>
          <p:cNvPicPr>
            <a:picLocks noChangeAspect="1" noChangeArrowheads="1"/>
          </p:cNvPicPr>
          <p:nvPr/>
        </p:nvPicPr>
        <p:blipFill rotWithShape="1">
          <a:blip r:embed="rId2">
            <a:lum contrast="6000"/>
          </a:blip>
          <a:srcRect b="56757"/>
          <a:stretch/>
        </p:blipFill>
        <p:spPr bwMode="auto">
          <a:xfrm>
            <a:off x="228600" y="1295400"/>
            <a:ext cx="83343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3324384"/>
            <a:ext cx="7315200" cy="971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-60" baseline="0">
                <a:solidFill>
                  <a:schemeClr val="tx1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/>
              <a:t>Types of Logic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4" y="4582324"/>
            <a:ext cx="8153400" cy="197087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357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077200" cy="1076008"/>
          </a:xfrm>
        </p:spPr>
        <p:txBody>
          <a:bodyPr>
            <a:normAutofit/>
          </a:bodyPr>
          <a:lstStyle/>
          <a:p>
            <a:r>
              <a:rPr lang="en-US" sz="3000" dirty="0"/>
              <a:t>Logic as a Representation of the World</a:t>
            </a:r>
          </a:p>
        </p:txBody>
      </p:sp>
      <p:sp>
        <p:nvSpPr>
          <p:cNvPr id="17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7200" y="1752600"/>
            <a:ext cx="8192834" cy="3886200"/>
            <a:chOff x="457200" y="1752600"/>
            <a:chExt cx="8192834" cy="3886200"/>
          </a:xfrm>
        </p:grpSpPr>
        <p:grpSp>
          <p:nvGrpSpPr>
            <p:cNvPr id="2" name="Group 1"/>
            <p:cNvGrpSpPr/>
            <p:nvPr/>
          </p:nvGrpSpPr>
          <p:grpSpPr>
            <a:xfrm>
              <a:off x="685800" y="2038290"/>
              <a:ext cx="7686789" cy="3252521"/>
              <a:chOff x="685800" y="2038290"/>
              <a:chExt cx="7686789" cy="3252521"/>
            </a:xfrm>
          </p:grpSpPr>
          <p:sp>
            <p:nvSpPr>
              <p:cNvPr id="39950" name="Text Box 12"/>
              <p:cNvSpPr txBox="1">
                <a:spLocks noChangeArrowheads="1"/>
              </p:cNvSpPr>
              <p:nvPr/>
            </p:nvSpPr>
            <p:spPr bwMode="auto">
              <a:xfrm>
                <a:off x="5638800" y="4602164"/>
                <a:ext cx="10567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Follows</a:t>
                </a:r>
              </a:p>
            </p:txBody>
          </p:sp>
          <p:sp>
            <p:nvSpPr>
              <p:cNvPr id="39954" name="Text Box 16"/>
              <p:cNvSpPr txBox="1">
                <a:spLocks noChangeArrowheads="1"/>
              </p:cNvSpPr>
              <p:nvPr/>
            </p:nvSpPr>
            <p:spPr bwMode="auto">
              <a:xfrm>
                <a:off x="5673689" y="2038290"/>
                <a:ext cx="95571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Entails</a:t>
                </a:r>
              </a:p>
            </p:txBody>
          </p:sp>
          <p:sp>
            <p:nvSpPr>
              <p:cNvPr id="39943" name="Line 5"/>
              <p:cNvSpPr>
                <a:spLocks noChangeShapeType="1"/>
              </p:cNvSpPr>
              <p:nvPr/>
            </p:nvSpPr>
            <p:spPr bwMode="auto">
              <a:xfrm>
                <a:off x="5715000" y="2438400"/>
                <a:ext cx="914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1">
                  <a:latin typeface="+mn-lt"/>
                </a:endParaRPr>
              </a:p>
            </p:txBody>
          </p:sp>
          <p:sp>
            <p:nvSpPr>
              <p:cNvPr id="39944" name="Line 6"/>
              <p:cNvSpPr>
                <a:spLocks noChangeShapeType="1"/>
              </p:cNvSpPr>
              <p:nvPr/>
            </p:nvSpPr>
            <p:spPr bwMode="auto">
              <a:xfrm>
                <a:off x="7467600" y="2667001"/>
                <a:ext cx="0" cy="198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1">
                  <a:latin typeface="+mn-lt"/>
                </a:endParaRPr>
              </a:p>
            </p:txBody>
          </p:sp>
          <p:sp>
            <p:nvSpPr>
              <p:cNvPr id="39945" name="Line 7"/>
              <p:cNvSpPr>
                <a:spLocks noChangeShapeType="1"/>
              </p:cNvSpPr>
              <p:nvPr/>
            </p:nvSpPr>
            <p:spPr bwMode="auto">
              <a:xfrm>
                <a:off x="5334000" y="5029201"/>
                <a:ext cx="16459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1">
                  <a:latin typeface="+mn-lt"/>
                </a:endParaRPr>
              </a:p>
            </p:txBody>
          </p:sp>
          <p:sp>
            <p:nvSpPr>
              <p:cNvPr id="39946" name="Line 8"/>
              <p:cNvSpPr>
                <a:spLocks noChangeShapeType="1"/>
              </p:cNvSpPr>
              <p:nvPr/>
            </p:nvSpPr>
            <p:spPr bwMode="auto">
              <a:xfrm>
                <a:off x="4800600" y="2675871"/>
                <a:ext cx="0" cy="198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b="1">
                  <a:latin typeface="+mn-lt"/>
                </a:endParaRPr>
              </a:p>
            </p:txBody>
          </p:sp>
          <p:sp>
            <p:nvSpPr>
              <p:cNvPr id="39947" name="Text Box 9"/>
              <p:cNvSpPr txBox="1">
                <a:spLocks noChangeArrowheads="1"/>
              </p:cNvSpPr>
              <p:nvPr/>
            </p:nvSpPr>
            <p:spPr bwMode="auto">
              <a:xfrm>
                <a:off x="4237785" y="4767591"/>
                <a:ext cx="1125629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Facts</a:t>
                </a:r>
              </a:p>
            </p:txBody>
          </p:sp>
          <p:sp>
            <p:nvSpPr>
              <p:cNvPr id="39948" name="Text Box 10"/>
              <p:cNvSpPr txBox="1">
                <a:spLocks noChangeArrowheads="1"/>
              </p:cNvSpPr>
              <p:nvPr/>
            </p:nvSpPr>
            <p:spPr bwMode="auto">
              <a:xfrm>
                <a:off x="685800" y="4767591"/>
                <a:ext cx="119449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World</a:t>
                </a:r>
              </a:p>
            </p:txBody>
          </p:sp>
          <p:sp>
            <p:nvSpPr>
              <p:cNvPr id="39949" name="Text Box 11"/>
              <p:cNvSpPr txBox="1">
                <a:spLocks noChangeArrowheads="1"/>
              </p:cNvSpPr>
              <p:nvPr/>
            </p:nvSpPr>
            <p:spPr bwMode="auto">
              <a:xfrm>
                <a:off x="7017730" y="4767591"/>
                <a:ext cx="92525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latin typeface="+mn-lt"/>
                  </a:rPr>
                  <a:t>Fact</a:t>
                </a:r>
              </a:p>
            </p:txBody>
          </p:sp>
          <p:sp>
            <p:nvSpPr>
              <p:cNvPr id="39951" name="Text Box 13"/>
              <p:cNvSpPr txBox="1">
                <a:spLocks noChangeArrowheads="1"/>
              </p:cNvSpPr>
              <p:nvPr/>
            </p:nvSpPr>
            <p:spPr bwMode="auto">
              <a:xfrm rot="5400000">
                <a:off x="3733126" y="3377490"/>
                <a:ext cx="16225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latin typeface="+mn-lt"/>
                  </a:rPr>
                  <a:t>Semantics</a:t>
                </a:r>
                <a:endParaRPr lang="en-US" sz="2400" dirty="0">
                  <a:latin typeface="+mn-lt"/>
                </a:endParaRPr>
              </a:p>
            </p:txBody>
          </p:sp>
          <p:sp>
            <p:nvSpPr>
              <p:cNvPr id="39952" name="Text Box 14"/>
              <p:cNvSpPr txBox="1">
                <a:spLocks noChangeArrowheads="1"/>
              </p:cNvSpPr>
              <p:nvPr/>
            </p:nvSpPr>
            <p:spPr bwMode="auto">
              <a:xfrm>
                <a:off x="685800" y="2133601"/>
                <a:ext cx="522130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Representation     Sentences</a:t>
                </a:r>
              </a:p>
            </p:txBody>
          </p:sp>
          <p:sp>
            <p:nvSpPr>
              <p:cNvPr id="39953" name="Text Box 15"/>
              <p:cNvSpPr txBox="1">
                <a:spLocks noChangeArrowheads="1"/>
              </p:cNvSpPr>
              <p:nvPr/>
            </p:nvSpPr>
            <p:spPr bwMode="auto">
              <a:xfrm>
                <a:off x="6588126" y="2152651"/>
                <a:ext cx="178446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latin typeface="+mn-lt"/>
                  </a:rPr>
                  <a:t>Sentence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457200" y="1752600"/>
              <a:ext cx="8192834" cy="38862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 Box 13"/>
          <p:cNvSpPr txBox="1">
            <a:spLocks noChangeArrowheads="1"/>
          </p:cNvSpPr>
          <p:nvPr/>
        </p:nvSpPr>
        <p:spPr bwMode="auto">
          <a:xfrm rot="5400000">
            <a:off x="6903049" y="3377489"/>
            <a:ext cx="16225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+mn-lt"/>
              </a:rPr>
              <a:t>Semantics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5995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22591" y="919732"/>
            <a:ext cx="8345234" cy="5032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sz="2400" dirty="0">
                <a:latin typeface="+mn-lt"/>
                <a:ea typeface="Arial" charset="0"/>
                <a:cs typeface="Arial" charset="0"/>
              </a:rPr>
              <a:t>Logicians think world as </a:t>
            </a:r>
            <a:r>
              <a:rPr lang="en-US" sz="2400" b="1" dirty="0">
                <a:latin typeface="+mn-lt"/>
                <a:ea typeface="Arial" charset="0"/>
                <a:cs typeface="Arial" charset="0"/>
              </a:rPr>
              <a:t>models</a:t>
            </a:r>
            <a:r>
              <a:rPr lang="en-US" sz="2400" dirty="0">
                <a:latin typeface="+mn-lt"/>
                <a:ea typeface="Arial" charset="0"/>
                <a:cs typeface="Arial" charset="0"/>
              </a:rPr>
              <a:t>, represented as</a:t>
            </a:r>
            <a:r>
              <a:rPr lang="en-US" sz="2400" b="1" dirty="0">
                <a:latin typeface="+mn-lt"/>
                <a:ea typeface="Arial" charset="0"/>
                <a:cs typeface="Arial" charset="0"/>
              </a:rPr>
              <a:t> </a:t>
            </a:r>
            <a:r>
              <a:rPr lang="en-US" sz="2400" b="1" i="1" dirty="0">
                <a:latin typeface="+mn-lt"/>
                <a:ea typeface="Arial" charset="0"/>
                <a:cs typeface="Arial" charset="0"/>
              </a:rPr>
              <a:t>m</a:t>
            </a:r>
          </a:p>
          <a:p>
            <a:pPr marL="342900" indent="-342900" eaLnBrk="1" hangingPunct="1"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+mn-lt"/>
                <a:ea typeface="Arial" charset="0"/>
                <a:cs typeface="Arial" charset="0"/>
              </a:rPr>
              <a:t>Formally structured worlds with respect to which truth can be evaluated.</a:t>
            </a:r>
          </a:p>
          <a:p>
            <a:pPr marL="342900" indent="-342900" eaLnBrk="1" hangingPunct="1">
              <a:spcAft>
                <a:spcPts val="0"/>
              </a:spcAft>
              <a:buFontTx/>
              <a:buChar char="-"/>
            </a:pPr>
            <a:r>
              <a:rPr lang="en-US" sz="2000" dirty="0">
                <a:latin typeface="+mn-lt"/>
                <a:ea typeface="Arial" charset="0"/>
                <a:cs typeface="Arial" charset="0"/>
              </a:rPr>
              <a:t>Think of a model as a “possible world”, or… </a:t>
            </a:r>
          </a:p>
          <a:p>
            <a:pPr marL="342900" indent="-342900" eaLnBrk="1" hangingPunct="1">
              <a:spcAft>
                <a:spcPts val="1200"/>
              </a:spcAft>
              <a:buFontTx/>
              <a:buChar char="-"/>
            </a:pPr>
            <a:r>
              <a:rPr lang="en-US" sz="2000" dirty="0">
                <a:latin typeface="+mn-lt"/>
                <a:ea typeface="Arial" charset="0"/>
                <a:cs typeface="Arial" charset="0"/>
              </a:rPr>
              <a:t>as a particular truth assignment of the symbols in the sentences</a:t>
            </a:r>
          </a:p>
          <a:p>
            <a:pPr eaLnBrk="1" hangingPunct="1">
              <a:spcAft>
                <a:spcPts val="1200"/>
              </a:spcAft>
            </a:pPr>
            <a:r>
              <a:rPr lang="en-US" sz="2400" dirty="0">
                <a:latin typeface="+mn-lt"/>
                <a:ea typeface="Arial" charset="0"/>
                <a:cs typeface="Arial" charset="0"/>
              </a:rPr>
              <a:t>If </a:t>
            </a:r>
            <a:r>
              <a:rPr lang="en-US" sz="2400" dirty="0">
                <a:latin typeface="+mn-lt"/>
              </a:rPr>
              <a:t>a sentence </a:t>
            </a:r>
            <a:r>
              <a:rPr lang="en-US" sz="2400" b="1" i="1" dirty="0">
                <a:latin typeface="+mn-lt"/>
              </a:rPr>
              <a:t>α</a:t>
            </a:r>
            <a:r>
              <a:rPr lang="en-US" sz="2400" dirty="0">
                <a:latin typeface="+mn-lt"/>
              </a:rPr>
              <a:t> is true in model </a:t>
            </a:r>
            <a:r>
              <a:rPr lang="en-US" sz="2400" b="1" i="1" dirty="0">
                <a:latin typeface="+mn-lt"/>
              </a:rPr>
              <a:t>m</a:t>
            </a:r>
            <a:r>
              <a:rPr lang="en-US" sz="2400" dirty="0">
                <a:latin typeface="+mn-lt"/>
                <a:ea typeface="Arial" charset="0"/>
                <a:cs typeface="Arial" charset="0"/>
              </a:rPr>
              <a:t>, we say </a:t>
            </a:r>
            <a:r>
              <a:rPr lang="en-US" sz="2400" b="1" i="1" dirty="0">
                <a:latin typeface="+mn-lt"/>
              </a:rPr>
              <a:t>m satisfies α</a:t>
            </a:r>
            <a:r>
              <a:rPr lang="en-US" sz="2400" i="1" dirty="0">
                <a:latin typeface="+mn-lt"/>
              </a:rPr>
              <a:t>, or </a:t>
            </a:r>
            <a:r>
              <a:rPr lang="en-US" sz="2400" b="1" i="1" dirty="0">
                <a:latin typeface="+mn-lt"/>
                <a:ea typeface="Arial" charset="0"/>
                <a:cs typeface="Arial" charset="0"/>
              </a:rPr>
              <a:t>m</a:t>
            </a:r>
            <a:r>
              <a:rPr lang="en-US" sz="2400" b="1" dirty="0">
                <a:latin typeface="+mn-lt"/>
                <a:ea typeface="Arial" charset="0"/>
                <a:cs typeface="Arial" charset="0"/>
              </a:rPr>
              <a:t> is a model of </a:t>
            </a:r>
            <a:r>
              <a:rPr lang="en-US" sz="2400" b="1" i="1" dirty="0">
                <a:latin typeface="+mn-lt"/>
              </a:rPr>
              <a:t>α</a:t>
            </a:r>
            <a:r>
              <a:rPr lang="en-US" sz="2400" i="1" dirty="0">
                <a:latin typeface="+mn-lt"/>
              </a:rPr>
              <a:t>.</a:t>
            </a:r>
            <a:r>
              <a:rPr lang="en-US" sz="2400" b="1" i="1" dirty="0">
                <a:latin typeface="+mn-lt"/>
              </a:rPr>
              <a:t> </a:t>
            </a:r>
            <a:endParaRPr lang="en-US" sz="2400" b="1" dirty="0">
              <a:latin typeface="+mn-lt"/>
            </a:endParaRPr>
          </a:p>
          <a:p>
            <a:pPr eaLnBrk="1" hangingPunct="1">
              <a:spcAft>
                <a:spcPts val="0"/>
              </a:spcAft>
            </a:pPr>
            <a:endParaRPr lang="en-US" sz="2400" b="1" i="1" dirty="0">
              <a:latin typeface="+mn-lt"/>
              <a:ea typeface="Arial" charset="0"/>
              <a:cs typeface="Arial" charset="0"/>
            </a:endParaRPr>
          </a:p>
          <a:p>
            <a:pPr eaLnBrk="1" hangingPunct="1">
              <a:spcAft>
                <a:spcPts val="0"/>
              </a:spcAft>
            </a:pPr>
            <a:endParaRPr lang="en-US" sz="2400" b="1" i="1" dirty="0">
              <a:latin typeface="+mn-lt"/>
              <a:ea typeface="Arial" charset="0"/>
              <a:cs typeface="Arial" charset="0"/>
            </a:endParaRPr>
          </a:p>
          <a:p>
            <a:pPr eaLnBrk="1" hangingPunct="1">
              <a:spcAft>
                <a:spcPts val="0"/>
              </a:spcAft>
            </a:pPr>
            <a:endParaRPr lang="en-US" sz="2400" b="1" i="1" dirty="0">
              <a:latin typeface="+mn-lt"/>
              <a:ea typeface="Arial" charset="0"/>
              <a:cs typeface="Arial" charset="0"/>
            </a:endParaRPr>
          </a:p>
          <a:p>
            <a:pPr eaLnBrk="1" hangingPunct="1">
              <a:spcAft>
                <a:spcPts val="0"/>
              </a:spcAft>
            </a:pPr>
            <a:r>
              <a:rPr lang="en-US" sz="2400" b="1" i="1" dirty="0">
                <a:latin typeface="+mn-lt"/>
                <a:ea typeface="Arial" charset="0"/>
                <a:cs typeface="Arial" charset="0"/>
              </a:rPr>
              <a:t>M(</a:t>
            </a:r>
            <a:r>
              <a:rPr lang="en-US" sz="2400" b="1" i="1" dirty="0">
                <a:latin typeface="+mn-lt"/>
              </a:rPr>
              <a:t>α)</a:t>
            </a:r>
            <a:r>
              <a:rPr lang="en-US" sz="2400" dirty="0">
                <a:latin typeface="+mn-lt"/>
              </a:rPr>
              <a:t> is the set of all models of </a:t>
            </a:r>
            <a:r>
              <a:rPr lang="en-US" sz="2400" b="1" i="1" dirty="0">
                <a:latin typeface="+mn-lt"/>
              </a:rPr>
              <a:t>α</a:t>
            </a:r>
            <a:r>
              <a:rPr lang="en-US" sz="2400" dirty="0">
                <a:latin typeface="+mn-lt"/>
              </a:rPr>
              <a:t> </a:t>
            </a:r>
          </a:p>
          <a:p>
            <a:pPr eaLnBrk="1" hangingPunct="1">
              <a:spcAft>
                <a:spcPts val="0"/>
              </a:spcAft>
            </a:pPr>
            <a:r>
              <a:rPr lang="en-US" sz="2400" b="1" i="1" dirty="0">
                <a:latin typeface="+mn-lt"/>
                <a:ea typeface="Arial" charset="0"/>
                <a:cs typeface="Arial" charset="0"/>
              </a:rPr>
              <a:t>M(KB)</a:t>
            </a:r>
            <a:r>
              <a:rPr lang="en-US" sz="2400" dirty="0">
                <a:latin typeface="+mn-lt"/>
                <a:ea typeface="Arial" charset="0"/>
                <a:cs typeface="Arial" charset="0"/>
              </a:rPr>
              <a:t> is the set of all models of KB</a:t>
            </a:r>
            <a:endParaRPr lang="en-US" sz="2400" b="1" i="1" dirty="0">
              <a:latin typeface="+mn-lt"/>
              <a:ea typeface="Arial" charset="0"/>
              <a:cs typeface="Arial" charset="0"/>
            </a:endParaRPr>
          </a:p>
          <a:p>
            <a:pPr eaLnBrk="1" hangingPunct="1">
              <a:spcAft>
                <a:spcPts val="1200"/>
              </a:spcAft>
            </a:pPr>
            <a:r>
              <a:rPr lang="en-US" sz="2400" b="1" i="1" dirty="0"/>
              <a:t>KB </a:t>
            </a:r>
            <a:r>
              <a:rPr lang="en-US" sz="2400" b="1" dirty="0">
                <a:latin typeface="+mn-lt"/>
              </a:rPr>
              <a:t>⊨ </a:t>
            </a:r>
            <a:r>
              <a:rPr lang="en-US" sz="2400" b="1" i="1" dirty="0">
                <a:latin typeface="+mn-lt"/>
              </a:rPr>
              <a:t>α</a:t>
            </a:r>
            <a:r>
              <a:rPr lang="en-US" sz="2400" dirty="0">
                <a:latin typeface="+mn-lt"/>
              </a:rPr>
              <a:t> if and only if </a:t>
            </a:r>
            <a:r>
              <a:rPr lang="en-US" sz="2400" b="1" i="1" dirty="0">
                <a:latin typeface="+mn-lt"/>
              </a:rPr>
              <a:t>M(KB) is a subset M(α)</a:t>
            </a:r>
            <a:endParaRPr lang="en-US" sz="2400" dirty="0">
              <a:latin typeface="+mn-lt"/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>
          <a:xfrm>
            <a:off x="422591" y="14061"/>
            <a:ext cx="5791200" cy="914082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638800" y="3542694"/>
            <a:ext cx="1941699" cy="1590644"/>
            <a:chOff x="6248400" y="3782061"/>
            <a:chExt cx="2325434" cy="1905000"/>
          </a:xfrm>
        </p:grpSpPr>
        <p:sp>
          <p:nvSpPr>
            <p:cNvPr id="3" name="Oval 2"/>
            <p:cNvSpPr/>
            <p:nvPr/>
          </p:nvSpPr>
          <p:spPr>
            <a:xfrm>
              <a:off x="6248400" y="3782061"/>
              <a:ext cx="2325434" cy="190500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354634" y="4114800"/>
              <a:ext cx="838200" cy="9905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70367" y="476968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00279" y="476670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75167" y="507448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02784" y="494625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79967" y="537928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85234" y="4946251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47000" y="498781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62567" y="461430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22767" y="492208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52749" y="457293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96750" y="510852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06083" y="4644569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01034" y="454116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75167" y="507448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63817" y="519745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27567" y="522688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62567" y="441430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0991" y="4896851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0817" y="517633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3950" y="5030456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93384" y="524178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79967" y="537928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58742" y="400156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95075" y="4220761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82467" y="469505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34675" y="388330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76692" y="382452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39475" y="418810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96783" y="492432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68507" y="408156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21691" y="4419041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67624" y="4355509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591673" y="4425406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16759" y="408559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x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620000" y="3505200"/>
            <a:ext cx="838200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M(KB)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64517" y="4643429"/>
            <a:ext cx="583128" cy="32994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M(</a:t>
            </a:r>
            <a:r>
              <a:rPr lang="en-US" sz="1800" i="1" dirty="0"/>
              <a:t>α</a:t>
            </a:r>
            <a:r>
              <a:rPr lang="en-US" sz="1800" dirty="0">
                <a:latin typeface="+mn-lt"/>
              </a:rPr>
              <a:t>)</a:t>
            </a:r>
          </a:p>
        </p:txBody>
      </p:sp>
      <p:cxnSp>
        <p:nvCxnSpPr>
          <p:cNvPr id="46" name="Straight Arrow Connector 45"/>
          <p:cNvCxnSpPr>
            <a:cxnSpLocks/>
            <a:stCxn id="43" idx="1"/>
          </p:cNvCxnSpPr>
          <p:nvPr/>
        </p:nvCxnSpPr>
        <p:spPr>
          <a:xfrm flipH="1">
            <a:off x="7023528" y="3689866"/>
            <a:ext cx="596472" cy="19187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5" idx="1"/>
            <a:endCxn id="3" idx="5"/>
          </p:cNvCxnSpPr>
          <p:nvPr/>
        </p:nvCxnSpPr>
        <p:spPr>
          <a:xfrm flipH="1">
            <a:off x="7296144" y="4808400"/>
            <a:ext cx="368373" cy="9199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176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5791200" cy="914082"/>
          </a:xfrm>
        </p:spPr>
        <p:txBody>
          <a:bodyPr/>
          <a:lstStyle/>
          <a:p>
            <a:r>
              <a:rPr lang="en-US"/>
              <a:t>Entailment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457200" y="1357814"/>
            <a:ext cx="6313091" cy="15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sz="2400" b="1" i="1" dirty="0">
                <a:latin typeface="+mn-lt"/>
                <a:ea typeface="Arial" charset="0"/>
                <a:cs typeface="Arial" charset="0"/>
              </a:rPr>
              <a:t>KB</a:t>
            </a:r>
            <a:r>
              <a:rPr lang="en-US" sz="2400" b="1" dirty="0">
                <a:latin typeface="+mn-lt"/>
                <a:ea typeface="Arial" charset="0"/>
                <a:cs typeface="Arial" charset="0"/>
              </a:rPr>
              <a:t> </a:t>
            </a:r>
            <a:r>
              <a:rPr lang="en-US" sz="2400" b="1" dirty="0">
                <a:latin typeface="+mn-lt"/>
              </a:rPr>
              <a:t>⊨ α</a:t>
            </a:r>
            <a:r>
              <a:rPr lang="en-US" sz="2400" dirty="0">
                <a:latin typeface="+mn-lt"/>
                <a:ea typeface="Arial" charset="0"/>
                <a:cs typeface="Arial" charset="0"/>
              </a:rPr>
              <a:t>: </a:t>
            </a:r>
            <a:r>
              <a:rPr lang="en-US" sz="2400" i="1" dirty="0">
                <a:latin typeface="+mn-lt"/>
                <a:ea typeface="Arial" charset="0"/>
                <a:cs typeface="Arial" charset="0"/>
              </a:rPr>
              <a:t>KB</a:t>
            </a:r>
            <a:r>
              <a:rPr lang="en-US" sz="2400" dirty="0">
                <a:latin typeface="+mn-lt"/>
                <a:ea typeface="Arial" charset="0"/>
                <a:cs typeface="Arial" charset="0"/>
              </a:rPr>
              <a:t> </a:t>
            </a:r>
            <a:r>
              <a:rPr lang="en-US" sz="2400" b="1" dirty="0">
                <a:latin typeface="+mn-lt"/>
                <a:ea typeface="Arial" charset="0"/>
                <a:cs typeface="Arial" charset="0"/>
              </a:rPr>
              <a:t>entails</a:t>
            </a:r>
            <a:r>
              <a:rPr lang="en-US" sz="2400" dirty="0">
                <a:latin typeface="+mn-lt"/>
                <a:ea typeface="Arial" charset="0"/>
                <a:cs typeface="Arial" charset="0"/>
              </a:rPr>
              <a:t> sentence</a:t>
            </a:r>
            <a:r>
              <a:rPr lang="en-US" sz="2400" dirty="0">
                <a:latin typeface="+mn-lt"/>
              </a:rPr>
              <a:t> </a:t>
            </a:r>
            <a:r>
              <a:rPr lang="en-US" sz="2400" i="1" dirty="0">
                <a:latin typeface="+mn-lt"/>
              </a:rPr>
              <a:t>α</a:t>
            </a:r>
            <a:r>
              <a:rPr lang="en-US" sz="2400" dirty="0">
                <a:latin typeface="+mn-lt"/>
              </a:rPr>
              <a:t>, if and only if, </a:t>
            </a:r>
            <a:r>
              <a:rPr lang="en-US" sz="2400" i="1" dirty="0">
                <a:latin typeface="+mn-lt"/>
              </a:rPr>
              <a:t>α</a:t>
            </a:r>
            <a:r>
              <a:rPr lang="en-US" sz="2400" dirty="0">
                <a:latin typeface="+mn-lt"/>
              </a:rPr>
              <a:t> is true in all worlds where </a:t>
            </a:r>
            <a:r>
              <a:rPr lang="en-US" sz="2400" i="1" dirty="0">
                <a:latin typeface="+mn-lt"/>
              </a:rPr>
              <a:t>KB</a:t>
            </a:r>
            <a:r>
              <a:rPr lang="en-US" sz="2400" dirty="0">
                <a:latin typeface="+mn-lt"/>
              </a:rPr>
              <a:t> is true.</a:t>
            </a:r>
          </a:p>
          <a:p>
            <a:pPr eaLnBrk="1" hangingPunct="1">
              <a:spcAft>
                <a:spcPts val="600"/>
              </a:spcAft>
            </a:pPr>
            <a:r>
              <a:rPr lang="en-US" sz="2000" dirty="0">
                <a:latin typeface="+mn-lt"/>
                <a:ea typeface="Arial" charset="0"/>
                <a:cs typeface="Arial" charset="0"/>
              </a:rPr>
              <a:t>E.g., the </a:t>
            </a:r>
            <a:r>
              <a:rPr lang="en-US" sz="2000" i="1" dirty="0">
                <a:latin typeface="+mn-lt"/>
                <a:ea typeface="Arial" charset="0"/>
                <a:cs typeface="Arial" charset="0"/>
              </a:rPr>
              <a:t>KB</a:t>
            </a:r>
            <a:r>
              <a:rPr lang="en-US" sz="2000" dirty="0">
                <a:latin typeface="+mn-lt"/>
                <a:ea typeface="Arial" charset="0"/>
                <a:cs typeface="Arial" charset="0"/>
              </a:rPr>
              <a:t> contains “USC won” and “UCLA won”, entails “Either USC or UCLA won”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952397" y="789233"/>
            <a:ext cx="1810603" cy="1877767"/>
            <a:chOff x="7123528" y="522474"/>
            <a:chExt cx="1810603" cy="1877767"/>
          </a:xfrm>
        </p:grpSpPr>
        <p:grpSp>
          <p:nvGrpSpPr>
            <p:cNvPr id="8" name="Group 7"/>
            <p:cNvGrpSpPr/>
            <p:nvPr/>
          </p:nvGrpSpPr>
          <p:grpSpPr>
            <a:xfrm>
              <a:off x="7162797" y="1096531"/>
              <a:ext cx="1595499" cy="1303710"/>
              <a:chOff x="6248400" y="3782061"/>
              <a:chExt cx="2409832" cy="1969113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248400" y="3782061"/>
                <a:ext cx="2325434" cy="19050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354634" y="4114800"/>
                <a:ext cx="838200" cy="9905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70366" y="47696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800278" y="47667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75167" y="50744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02784" y="494625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479967" y="53792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385234" y="494625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146999" y="4987815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862567" y="46143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022767" y="49220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452749" y="4572930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6749" y="510852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06084" y="464456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901033" y="4541165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175167" y="50744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763817" y="519745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27567" y="52268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862567" y="44143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300990" y="4896851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090817" y="517633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953950" y="5030456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693384" y="524178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479967" y="53792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758742" y="400156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795075" y="4220760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282467" y="469505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134675" y="388330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76690" y="382452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439476" y="418810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396783" y="492432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068508" y="408156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21691" y="441904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167624" y="4355508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91673" y="4425406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516759" y="408559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8167574" y="525639"/>
              <a:ext cx="766557" cy="33855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M(</a:t>
              </a:r>
              <a:r>
                <a:rPr lang="en-US" sz="1600" i="1" dirty="0">
                  <a:latin typeface="+mn-lt"/>
                </a:rPr>
                <a:t>KB</a:t>
              </a:r>
              <a:r>
                <a:rPr lang="en-US" sz="1600" dirty="0">
                  <a:latin typeface="+mn-lt"/>
                </a:rPr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23528" y="522474"/>
              <a:ext cx="601447" cy="33855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M(</a:t>
              </a:r>
              <a:r>
                <a:rPr lang="en-US" sz="1600" i="1" dirty="0"/>
                <a:t>α</a:t>
              </a:r>
              <a:r>
                <a:rPr lang="en-US" sz="1600" dirty="0">
                  <a:latin typeface="+mn-lt"/>
                </a:rPr>
                <a:t>)</a:t>
              </a:r>
            </a:p>
          </p:txBody>
        </p: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 flipH="1">
              <a:off x="8287362" y="864193"/>
              <a:ext cx="263491" cy="50117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2"/>
              <a:endCxn id="13" idx="1"/>
            </p:cNvCxnSpPr>
            <p:nvPr/>
          </p:nvCxnSpPr>
          <p:spPr>
            <a:xfrm flipH="1">
              <a:off x="7388269" y="861028"/>
              <a:ext cx="35983" cy="42021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457200" y="3606542"/>
            <a:ext cx="8305800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spcAft>
                <a:spcPts val="1200"/>
              </a:spcAft>
            </a:pPr>
            <a:r>
              <a:rPr lang="en-US" sz="2400" dirty="0">
                <a:latin typeface="+mn-lt"/>
                <a:ea typeface="Arial" charset="0"/>
                <a:cs typeface="Arial" charset="0"/>
              </a:rPr>
              <a:t>- Entailment means it is impossible that premises are true and the consequence is false.</a:t>
            </a:r>
          </a:p>
          <a:p>
            <a:pPr eaLnBrk="1" hangingPunct="1">
              <a:spcAft>
                <a:spcPts val="600"/>
              </a:spcAft>
            </a:pPr>
            <a:r>
              <a:rPr lang="en-US" sz="2400" dirty="0">
                <a:latin typeface="+mn-lt"/>
                <a:ea typeface="Arial" charset="0"/>
                <a:cs typeface="Arial" charset="0"/>
              </a:rPr>
              <a:t>- Entailment (</a:t>
            </a:r>
            <a:r>
              <a:rPr lang="en-US" sz="2400" dirty="0"/>
              <a:t>⊨)</a:t>
            </a:r>
            <a:r>
              <a:rPr lang="en-US" sz="2400" dirty="0">
                <a:latin typeface="+mn-lt"/>
                <a:ea typeface="Arial" charset="0"/>
                <a:cs typeface="Arial" charset="0"/>
              </a:rPr>
              <a:t> is different from inference (</a:t>
            </a:r>
            <a:r>
              <a:rPr lang="en-US" sz="2400" dirty="0"/>
              <a:t>⊢)</a:t>
            </a:r>
            <a:r>
              <a:rPr lang="en-US" sz="2400" dirty="0">
                <a:latin typeface="+mn-lt"/>
                <a:ea typeface="Arial" charset="0"/>
                <a:cs typeface="Arial" charset="0"/>
              </a:rPr>
              <a:t>. </a:t>
            </a:r>
          </a:p>
          <a:p>
            <a:pPr eaLnBrk="1" hangingPunct="1">
              <a:spcAft>
                <a:spcPts val="600"/>
              </a:spcAft>
            </a:pPr>
            <a:r>
              <a:rPr lang="en-US" sz="2400" dirty="0">
                <a:latin typeface="+mn-lt"/>
                <a:ea typeface="Arial" charset="0"/>
                <a:cs typeface="Arial" charset="0"/>
              </a:rPr>
              <a:t>Think of inference a the process of finding the entailment.</a:t>
            </a:r>
          </a:p>
        </p:txBody>
      </p:sp>
    </p:spTree>
    <p:extLst>
      <p:ext uri="{BB962C8B-B14F-4D97-AF65-F5344CB8AC3E}">
        <p14:creationId xmlns:p14="http://schemas.microsoft.com/office/powerpoint/2010/main" val="1294299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81950" cy="837882"/>
          </a:xfrm>
        </p:spPr>
        <p:txBody>
          <a:bodyPr/>
          <a:lstStyle/>
          <a:p>
            <a:r>
              <a:rPr lang="en-US" altLang="en-US" dirty="0"/>
              <a:t>Entailment in </a:t>
            </a:r>
            <a:r>
              <a:rPr lang="en-US" altLang="en-US" dirty="0" err="1"/>
              <a:t>Wumpus</a:t>
            </a:r>
            <a:r>
              <a:rPr lang="en-US" altLang="en-US" dirty="0"/>
              <a:t> World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4267200" cy="341909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en-US" altLang="en-US" sz="2400" b="0" dirty="0"/>
              <a:t>Situation after detecting nothing in [1,1], moving right, breeze in [2,1]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en-US" sz="2400" i="1" dirty="0"/>
              <a:t>KB</a:t>
            </a:r>
            <a:r>
              <a:rPr lang="en-US" altLang="en-US" sz="2400" b="0" i="1" dirty="0"/>
              <a:t> </a:t>
            </a:r>
            <a:r>
              <a:rPr lang="en-US" altLang="en-US" sz="2400" b="0" dirty="0"/>
              <a:t>= </a:t>
            </a:r>
            <a:r>
              <a:rPr lang="en-US" altLang="en-US" sz="2400" b="0" dirty="0" err="1"/>
              <a:t>Wumpus</a:t>
            </a:r>
            <a:r>
              <a:rPr lang="en-US" altLang="en-US" sz="2400" b="0" dirty="0"/>
              <a:t>-World rules + Observations (nothing in [1,1], B in [2,1])</a:t>
            </a:r>
          </a:p>
          <a:p>
            <a:pPr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en-US" altLang="en-US" sz="2400" b="0" dirty="0"/>
              <a:t>Consider possible models for </a:t>
            </a:r>
            <a:r>
              <a:rPr lang="en-US" altLang="en-US" sz="2400" b="0" i="1" dirty="0"/>
              <a:t>KB</a:t>
            </a:r>
            <a:r>
              <a:rPr lang="en-US" altLang="en-US" sz="2400" b="0" dirty="0"/>
              <a:t> assuming only Pits</a:t>
            </a:r>
          </a:p>
        </p:txBody>
      </p:sp>
      <p:pic>
        <p:nvPicPr>
          <p:cNvPr id="20484" name="Picture 4" descr="wumpus-seq1c-a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95400"/>
            <a:ext cx="3036753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643735"/>
            <a:ext cx="819283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None/>
            </a:pPr>
            <a:r>
              <a:rPr lang="en-US" altLang="en-US" sz="2400" dirty="0">
                <a:latin typeface="+mn-lt"/>
              </a:rPr>
              <a:t>3 Boolean choices </a:t>
            </a:r>
            <a:r>
              <a:rPr lang="en-US" altLang="en-US" sz="2400" dirty="0">
                <a:latin typeface="+mn-lt"/>
                <a:sym typeface="Symbol" charset="2"/>
              </a:rPr>
              <a:t> </a:t>
            </a:r>
            <a:r>
              <a:rPr lang="en-US" altLang="en-US" sz="2400" dirty="0">
                <a:latin typeface="+mn-lt"/>
              </a:rPr>
              <a:t>8 possible models, e.g., </a:t>
            </a:r>
          </a:p>
          <a:p>
            <a:pPr>
              <a:buFontTx/>
              <a:buNone/>
            </a:pPr>
            <a:r>
              <a:rPr lang="en-US" altLang="en-US" sz="2000" dirty="0">
                <a:latin typeface="+mn-lt"/>
              </a:rPr>
              <a:t>Model 1: P in [1,2], P in [2,2], P in [3,1]</a:t>
            </a:r>
          </a:p>
          <a:p>
            <a:r>
              <a:rPr lang="en-US" altLang="en-US" sz="2000" dirty="0">
                <a:latin typeface="+mn-lt"/>
              </a:rPr>
              <a:t>Model 2: P in [1,2], no P in [2,2], P in [3,1]</a:t>
            </a:r>
          </a:p>
          <a:p>
            <a:r>
              <a:rPr lang="en-US" altLang="en-US" sz="2000" dirty="0">
                <a:latin typeface="+mn-lt"/>
              </a:rPr>
              <a:t>Model 3: P in [1,2], P in [2,2], no P in [3,1]</a:t>
            </a:r>
          </a:p>
          <a:p>
            <a:r>
              <a:rPr lang="en-US" altLang="en-US" sz="2000" dirty="0">
                <a:latin typeface="+mn-lt"/>
              </a:rPr>
              <a:t>Model 4: P in [1,2], no P in [2,2], no P in [3,1]</a:t>
            </a:r>
          </a:p>
          <a:p>
            <a:r>
              <a:rPr lang="en-US" altLang="en-US" sz="2000" dirty="0">
                <a:latin typeface="+mn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474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8" t="1669" r="987" b="2635"/>
          <a:stretch/>
        </p:blipFill>
        <p:spPr>
          <a:xfrm>
            <a:off x="380999" y="1066800"/>
            <a:ext cx="8229601" cy="3429000"/>
          </a:xfrm>
          <a:solidFill>
            <a:schemeClr val="bg1"/>
          </a:solidFill>
          <a:ln w="19050" cmpd="sng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28376" y="4495800"/>
            <a:ext cx="3867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366FF"/>
                </a:solidFill>
              </a:rPr>
              <a:t>α</a:t>
            </a:r>
            <a:r>
              <a:rPr lang="en-US" sz="2400" b="1" baseline="-25000" dirty="0">
                <a:solidFill>
                  <a:srgbClr val="3366FF"/>
                </a:solidFill>
              </a:rPr>
              <a:t>1</a:t>
            </a:r>
            <a:r>
              <a:rPr lang="en-US" sz="2400" b="1" dirty="0">
                <a:solidFill>
                  <a:srgbClr val="3366FF"/>
                </a:solidFill>
              </a:rPr>
              <a:t> = “[1,2] is safe”</a:t>
            </a:r>
          </a:p>
          <a:p>
            <a:r>
              <a:rPr lang="en-US" sz="2400" b="1" dirty="0">
                <a:solidFill>
                  <a:srgbClr val="3366FF"/>
                </a:solidFill>
              </a:rPr>
              <a:t>α</a:t>
            </a:r>
            <a:r>
              <a:rPr lang="en-US" sz="2400" b="1" baseline="-25000" dirty="0">
                <a:solidFill>
                  <a:srgbClr val="3366FF"/>
                </a:solidFill>
              </a:rPr>
              <a:t>1</a:t>
            </a:r>
            <a:r>
              <a:rPr lang="en-US" sz="2400" b="1" dirty="0">
                <a:solidFill>
                  <a:srgbClr val="3366FF"/>
                </a:solidFill>
              </a:rPr>
              <a:t> = ¬P</a:t>
            </a:r>
            <a:r>
              <a:rPr lang="en-US" sz="2400" b="1" baseline="-25000" dirty="0">
                <a:solidFill>
                  <a:srgbClr val="3366FF"/>
                </a:solidFill>
              </a:rPr>
              <a:t>2,1</a:t>
            </a:r>
          </a:p>
          <a:p>
            <a:r>
              <a:rPr lang="en-US" sz="2400" b="1" i="1" dirty="0"/>
              <a:t>KB</a:t>
            </a:r>
            <a:r>
              <a:rPr lang="en-US" sz="2400" b="1" dirty="0"/>
              <a:t> </a:t>
            </a:r>
            <a:r>
              <a:rPr lang="en-US" sz="2400" dirty="0"/>
              <a:t>⊨ </a:t>
            </a:r>
            <a:r>
              <a:rPr lang="en-US" sz="2400" b="1" dirty="0"/>
              <a:t>α</a:t>
            </a:r>
            <a:r>
              <a:rPr lang="en-US" sz="2400" b="1" baseline="-25000" dirty="0"/>
              <a:t>1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069848" y="3316224"/>
            <a:ext cx="220133" cy="228600"/>
          </a:xfrm>
          <a:prstGeom prst="rect">
            <a:avLst/>
          </a:prstGeom>
          <a:solidFill>
            <a:srgbClr val="3366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6984" y="2449406"/>
            <a:ext cx="228600" cy="228601"/>
          </a:xfrm>
          <a:prstGeom prst="rect">
            <a:avLst/>
          </a:prstGeom>
          <a:solidFill>
            <a:srgbClr val="3366FF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59184" y="1542288"/>
            <a:ext cx="237066" cy="237744"/>
          </a:xfrm>
          <a:prstGeom prst="rect">
            <a:avLst/>
          </a:prstGeom>
          <a:solidFill>
            <a:srgbClr val="F96A1B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24250" y="1488440"/>
            <a:ext cx="262467" cy="258234"/>
          </a:xfrm>
          <a:prstGeom prst="rect">
            <a:avLst/>
          </a:prstGeom>
          <a:solidFill>
            <a:srgbClr val="3366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93976" y="2511552"/>
            <a:ext cx="225427" cy="231775"/>
          </a:xfrm>
          <a:prstGeom prst="rect">
            <a:avLst/>
          </a:prstGeom>
          <a:solidFill>
            <a:srgbClr val="3366FF"/>
          </a:solidFill>
          <a:ln w="127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00800" y="2548128"/>
            <a:ext cx="237066" cy="237744"/>
          </a:xfrm>
          <a:prstGeom prst="rect">
            <a:avLst/>
          </a:prstGeom>
          <a:solidFill>
            <a:srgbClr val="F96A1B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90104" y="2401824"/>
            <a:ext cx="237066" cy="237744"/>
          </a:xfrm>
          <a:prstGeom prst="rect">
            <a:avLst/>
          </a:prstGeom>
          <a:solidFill>
            <a:srgbClr val="F96A1B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40880" y="1478280"/>
            <a:ext cx="237066" cy="237744"/>
          </a:xfrm>
          <a:prstGeom prst="rect">
            <a:avLst/>
          </a:prstGeom>
          <a:solidFill>
            <a:srgbClr val="F96A1B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9566" y="4495800"/>
                <a:ext cx="3276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E66842"/>
                    </a:solidFill>
                  </a:rPr>
                  <a:t>α</a:t>
                </a:r>
                <a:r>
                  <a:rPr lang="en-US" sz="2400" b="1" baseline="-25000" dirty="0">
                    <a:solidFill>
                      <a:srgbClr val="E66842"/>
                    </a:solidFill>
                  </a:rPr>
                  <a:t>2</a:t>
                </a:r>
                <a:r>
                  <a:rPr lang="en-US" sz="2400" b="1" dirty="0">
                    <a:solidFill>
                      <a:srgbClr val="E66842"/>
                    </a:solidFill>
                  </a:rPr>
                  <a:t> = “[2,2] is safe”</a:t>
                </a:r>
              </a:p>
              <a:p>
                <a:r>
                  <a:rPr lang="en-US" sz="2400" b="1" dirty="0">
                    <a:solidFill>
                      <a:srgbClr val="E66842"/>
                    </a:solidFill>
                  </a:rPr>
                  <a:t>α</a:t>
                </a:r>
                <a:r>
                  <a:rPr lang="en-US" sz="2400" b="1" baseline="-25000" dirty="0">
                    <a:solidFill>
                      <a:srgbClr val="E66842"/>
                    </a:solidFill>
                  </a:rPr>
                  <a:t>2</a:t>
                </a:r>
                <a:r>
                  <a:rPr lang="en-US" sz="2400" b="1" dirty="0">
                    <a:solidFill>
                      <a:srgbClr val="E66842"/>
                    </a:solidFill>
                  </a:rPr>
                  <a:t> = ¬P</a:t>
                </a:r>
                <a:r>
                  <a:rPr lang="en-US" sz="2400" b="1" baseline="-25000" dirty="0">
                    <a:solidFill>
                      <a:srgbClr val="E66842"/>
                    </a:solidFill>
                  </a:rPr>
                  <a:t>2,2</a:t>
                </a:r>
              </a:p>
              <a:p>
                <a:r>
                  <a:rPr lang="en-US" sz="2400" b="1" i="1" dirty="0"/>
                  <a:t>KB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⊭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α</a:t>
                </a:r>
                <a:r>
                  <a:rPr lang="en-US" sz="2400" b="1" baseline="-25000" dirty="0"/>
                  <a:t>2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566" y="4495800"/>
                <a:ext cx="32766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2788" t="-408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81950" cy="837882"/>
          </a:xfrm>
        </p:spPr>
        <p:txBody>
          <a:bodyPr/>
          <a:lstStyle/>
          <a:p>
            <a:r>
              <a:rPr lang="en-US" altLang="en-US" dirty="0"/>
              <a:t>Entailment in </a:t>
            </a:r>
            <a:r>
              <a:rPr lang="en-US" altLang="en-US" dirty="0" err="1"/>
              <a:t>Wumpus</a:t>
            </a:r>
            <a:r>
              <a:rPr lang="en-US" altLang="en-US" dirty="0"/>
              <a:t> World</a:t>
            </a:r>
          </a:p>
        </p:txBody>
      </p:sp>
      <p:sp>
        <p:nvSpPr>
          <p:cNvPr id="23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943600"/>
            <a:ext cx="8077200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n-lt"/>
              </a:rPr>
              <a:t>Model Checking</a:t>
            </a:r>
            <a:r>
              <a:rPr lang="en-US" sz="1800">
                <a:latin typeface="+mn-lt"/>
              </a:rPr>
              <a:t>: an </a:t>
            </a:r>
            <a:r>
              <a:rPr lang="en-US" sz="1800" b="1" dirty="0">
                <a:latin typeface="+mn-lt"/>
              </a:rPr>
              <a:t>inference</a:t>
            </a:r>
            <a:r>
              <a:rPr lang="en-US" sz="1800" dirty="0">
                <a:latin typeface="+mn-lt"/>
              </a:rPr>
              <a:t> algorithm to prove entailment by enumerating through all possible models to check if </a:t>
            </a:r>
            <a:r>
              <a:rPr lang="en-US" sz="1800" b="1" dirty="0">
                <a:latin typeface="+mn-lt"/>
              </a:rPr>
              <a:t>α </a:t>
            </a:r>
            <a:r>
              <a:rPr lang="en-US" sz="1800" dirty="0">
                <a:latin typeface="+mn-lt"/>
              </a:rPr>
              <a:t>is true in all models where </a:t>
            </a:r>
            <a:r>
              <a:rPr lang="en-US" sz="1800" i="1" dirty="0">
                <a:latin typeface="+mn-lt"/>
              </a:rPr>
              <a:t>KB</a:t>
            </a:r>
            <a:r>
              <a:rPr lang="en-US" sz="1800" dirty="0">
                <a:latin typeface="+mn-lt"/>
              </a:rPr>
              <a:t> is true.</a:t>
            </a:r>
          </a:p>
        </p:txBody>
      </p:sp>
    </p:spTree>
    <p:extLst>
      <p:ext uri="{BB962C8B-B14F-4D97-AF65-F5344CB8AC3E}">
        <p14:creationId xmlns:p14="http://schemas.microsoft.com/office/powerpoint/2010/main" val="13517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677"/>
            <a:ext cx="5791200" cy="837882"/>
          </a:xfrm>
        </p:spPr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1066958"/>
            <a:ext cx="8382000" cy="27430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</a:pPr>
            <a:r>
              <a:rPr lang="en-US" altLang="en-US" sz="2400" i="1" dirty="0"/>
              <a:t>KB </a:t>
            </a:r>
            <a:r>
              <a:rPr lang="en-US" altLang="en-US" sz="2400" dirty="0">
                <a:ea typeface="Arial" charset="0"/>
                <a:cs typeface="Arial" charset="0"/>
              </a:rPr>
              <a:t>├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α = </a:t>
            </a:r>
            <a:r>
              <a:rPr lang="en-US" altLang="en-US" sz="2400" b="0" dirty="0"/>
              <a:t>sentence </a:t>
            </a:r>
            <a:r>
              <a:rPr lang="en-US" altLang="en-US" sz="2400" b="0" i="1" dirty="0"/>
              <a:t>α</a:t>
            </a:r>
            <a:r>
              <a:rPr lang="en-US" altLang="en-US" sz="2400" b="0" dirty="0"/>
              <a:t> can be derived from </a:t>
            </a:r>
            <a:r>
              <a:rPr lang="en-US" altLang="en-US" sz="2400" b="0" i="1" dirty="0"/>
              <a:t>KB </a:t>
            </a:r>
            <a:r>
              <a:rPr lang="en-US" altLang="en-US" sz="2400" b="0" dirty="0"/>
              <a:t>by procedure </a:t>
            </a:r>
            <a:r>
              <a:rPr lang="en-US" altLang="en-US" sz="2400" b="0" i="1" dirty="0" err="1"/>
              <a:t>i</a:t>
            </a:r>
            <a:endParaRPr lang="en-US" altLang="en-US" sz="2400" b="0" dirty="0"/>
          </a:p>
          <a:p>
            <a:pPr fontAlgn="auto">
              <a:lnSpc>
                <a:spcPct val="90000"/>
              </a:lnSpc>
            </a:pPr>
            <a:r>
              <a:rPr lang="en-US" altLang="en-US" sz="2400" dirty="0"/>
              <a:t>Soundness: </a:t>
            </a:r>
            <a:r>
              <a:rPr lang="en-US" altLang="en-US" sz="2400" b="0" i="1" dirty="0" err="1"/>
              <a:t>i</a:t>
            </a:r>
            <a:r>
              <a:rPr lang="en-US" altLang="en-US" sz="2400" b="0" dirty="0"/>
              <a:t> is sound if whenever </a:t>
            </a:r>
            <a:r>
              <a:rPr lang="en-US" altLang="en-US" sz="2400" b="0" i="1" dirty="0"/>
              <a:t>KB </a:t>
            </a:r>
            <a:r>
              <a:rPr lang="en-US" altLang="en-US" sz="2400" b="0" dirty="0">
                <a:ea typeface="Arial" charset="0"/>
                <a:cs typeface="Arial" charset="0"/>
              </a:rPr>
              <a:t>├</a:t>
            </a:r>
            <a:r>
              <a:rPr lang="en-US" altLang="en-US" sz="2400" b="0" baseline="-25000" dirty="0" err="1"/>
              <a:t>i</a:t>
            </a:r>
            <a:r>
              <a:rPr lang="en-US" altLang="en-US" sz="2400" b="0" baseline="-25000" dirty="0"/>
              <a:t> </a:t>
            </a:r>
            <a:r>
              <a:rPr lang="en-US" altLang="en-US" sz="2400" b="0" i="1" dirty="0"/>
              <a:t>α</a:t>
            </a:r>
            <a:r>
              <a:rPr lang="en-US" altLang="en-US" sz="2400" b="0" dirty="0"/>
              <a:t>, it is also true that </a:t>
            </a:r>
            <a:r>
              <a:rPr lang="en-US" altLang="en-US" sz="2400" b="0" i="1" dirty="0"/>
              <a:t>KB</a:t>
            </a:r>
            <a:r>
              <a:rPr lang="en-US" altLang="en-US" sz="2400" b="0" dirty="0"/>
              <a:t>╞ </a:t>
            </a:r>
            <a:r>
              <a:rPr lang="en-US" altLang="en-US" sz="2400" b="0" i="1" dirty="0"/>
              <a:t>α</a:t>
            </a:r>
            <a:r>
              <a:rPr lang="en-US" altLang="en-US" sz="2400" b="0" dirty="0"/>
              <a:t>. (Think of it as whenever the inference procedure finds </a:t>
            </a:r>
            <a:r>
              <a:rPr lang="en-US" altLang="en-US" sz="2400" b="0" i="1" dirty="0"/>
              <a:t>α</a:t>
            </a:r>
            <a:r>
              <a:rPr lang="en-US" altLang="en-US" sz="2400" b="0" dirty="0"/>
              <a:t>, it guarantees that </a:t>
            </a:r>
            <a:r>
              <a:rPr lang="en-US" altLang="en-US" sz="2400" b="0" i="1" dirty="0"/>
              <a:t>KB</a:t>
            </a:r>
            <a:r>
              <a:rPr lang="en-US" altLang="en-US" sz="2400" b="0" dirty="0"/>
              <a:t> indeed entails </a:t>
            </a:r>
            <a:r>
              <a:rPr lang="en-US" altLang="en-US" sz="2400" b="0" i="1" dirty="0"/>
              <a:t>α</a:t>
            </a:r>
            <a:r>
              <a:rPr lang="en-US" altLang="en-US" sz="2400" b="0" dirty="0"/>
              <a:t>.) </a:t>
            </a:r>
          </a:p>
          <a:p>
            <a:pPr fontAlgn="auto">
              <a:lnSpc>
                <a:spcPct val="90000"/>
              </a:lnSpc>
            </a:pPr>
            <a:r>
              <a:rPr lang="en-US" altLang="en-US" sz="2400" dirty="0"/>
              <a:t>Completeness: </a:t>
            </a:r>
            <a:r>
              <a:rPr lang="en-US" altLang="en-US" sz="2400" b="0" i="1" dirty="0" err="1"/>
              <a:t>i</a:t>
            </a:r>
            <a:r>
              <a:rPr lang="en-US" altLang="en-US" sz="2400" b="0" dirty="0"/>
              <a:t> is complete if whenever </a:t>
            </a:r>
            <a:r>
              <a:rPr lang="en-US" altLang="en-US" sz="2400" b="0" i="1" dirty="0"/>
              <a:t>KB</a:t>
            </a:r>
            <a:r>
              <a:rPr lang="en-US" altLang="en-US" sz="2400" b="0" dirty="0"/>
              <a:t>╞ </a:t>
            </a:r>
            <a:r>
              <a:rPr lang="en-US" altLang="en-US" sz="2400" b="0" i="1" dirty="0"/>
              <a:t>α</a:t>
            </a:r>
            <a:r>
              <a:rPr lang="en-US" altLang="en-US" sz="2400" b="0" dirty="0"/>
              <a:t>, it is also true that </a:t>
            </a:r>
            <a:r>
              <a:rPr lang="en-US" altLang="en-US" sz="2400" b="0" i="1" dirty="0"/>
              <a:t>KB </a:t>
            </a:r>
            <a:r>
              <a:rPr lang="en-US" altLang="en-US" sz="2400" b="0" dirty="0">
                <a:ea typeface="Arial" charset="0"/>
                <a:cs typeface="Arial" charset="0"/>
              </a:rPr>
              <a:t>├</a:t>
            </a:r>
            <a:r>
              <a:rPr lang="en-US" altLang="en-US" sz="2400" b="0" baseline="-25000" dirty="0" err="1"/>
              <a:t>i</a:t>
            </a:r>
            <a:r>
              <a:rPr lang="en-US" altLang="en-US" sz="2400" b="0" baseline="-25000" dirty="0"/>
              <a:t> </a:t>
            </a:r>
            <a:r>
              <a:rPr lang="en-US" altLang="en-US" sz="2400" b="0" dirty="0"/>
              <a:t>α. (Think of it as finding any the sentence α that is entailed by </a:t>
            </a:r>
            <a:r>
              <a:rPr lang="en-US" altLang="en-US" sz="2400" b="0" i="1" dirty="0"/>
              <a:t>KB</a:t>
            </a:r>
            <a:r>
              <a:rPr lang="en-US" altLang="en-US" sz="2400" b="0" dirty="0"/>
              <a:t>.)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4800282"/>
            <a:ext cx="7924800" cy="1600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To understand</a:t>
            </a:r>
            <a:r>
              <a:rPr lang="en-US" altLang="en-US" sz="2400" b="0" dirty="0"/>
              <a:t>╞ </a:t>
            </a:r>
            <a:r>
              <a:rPr lang="en-US" sz="2400" dirty="0"/>
              <a:t>and</a:t>
            </a:r>
            <a:r>
              <a:rPr lang="en-US" altLang="en-US" sz="2400" b="0" dirty="0">
                <a:ea typeface="Arial" charset="0"/>
                <a:cs typeface="Arial" charset="0"/>
              </a:rPr>
              <a:t>├</a:t>
            </a:r>
            <a:r>
              <a:rPr lang="en-US" sz="2400" dirty="0"/>
              <a:t>, think of all consequences of a KB as a haystack and of α as a needle. 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</a:pPr>
            <a:r>
              <a:rPr lang="en-US" sz="2000" dirty="0"/>
              <a:t>Entailment is like the needle being in the haystack;</a:t>
            </a:r>
          </a:p>
          <a:p>
            <a:pPr lvl="1" fontAlgn="auto">
              <a:spcAft>
                <a:spcPts val="0"/>
              </a:spcAft>
              <a:buFont typeface="Arial"/>
              <a:buChar char="•"/>
            </a:pPr>
            <a:r>
              <a:rPr lang="en-US" sz="2000" dirty="0"/>
              <a:t>Inference is like finding it.</a:t>
            </a:r>
          </a:p>
        </p:txBody>
      </p:sp>
      <p:pic>
        <p:nvPicPr>
          <p:cNvPr id="6" name="Picture 5" descr="stock-illustration-34611538-needle-in-a-haystack-loupe-drawing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287423"/>
            <a:ext cx="1687279" cy="1265459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4800" y="3962400"/>
            <a:ext cx="6643921" cy="837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-60" baseline="0">
                <a:solidFill>
                  <a:schemeClr val="tx1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Entailment and Inference 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0489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4782" cy="1371600"/>
          </a:xfrm>
        </p:spPr>
        <p:txBody>
          <a:bodyPr/>
          <a:lstStyle/>
          <a:p>
            <a:r>
              <a:rPr lang="en-US" dirty="0"/>
              <a:t>Propositional Logic: Symbols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Boolean variables, either true or false</a:t>
            </a:r>
          </a:p>
          <a:p>
            <a:pPr lvl="1"/>
            <a:r>
              <a:rPr lang="en-US" sz="2000" b="0" dirty="0"/>
              <a:t>P, Q, R</a:t>
            </a:r>
          </a:p>
          <a:p>
            <a:pPr lvl="1"/>
            <a:r>
              <a:rPr lang="en-US" sz="2000" b="0" dirty="0"/>
              <a:t>Forward, Tuesday, Raining</a:t>
            </a:r>
          </a:p>
          <a:p>
            <a:pPr lvl="1"/>
            <a:r>
              <a:rPr lang="en-US" sz="2000" b="0" dirty="0" err="1"/>
              <a:t>MoonIsMadeOfCheese</a:t>
            </a:r>
            <a:endParaRPr lang="en-US" sz="2000" b="0" dirty="0"/>
          </a:p>
          <a:p>
            <a:pPr lvl="1"/>
            <a:r>
              <a:rPr lang="en-US" sz="2000" b="0" dirty="0"/>
              <a:t>W</a:t>
            </a:r>
            <a:r>
              <a:rPr lang="en-US" sz="2000" b="0" baseline="-25000" dirty="0"/>
              <a:t>2,3</a:t>
            </a:r>
          </a:p>
          <a:p>
            <a:endParaRPr lang="en-US" sz="2800" dirty="0"/>
          </a:p>
          <a:p>
            <a:r>
              <a:rPr lang="en-US" sz="2800" dirty="0"/>
              <a:t>Two special symbols:</a:t>
            </a:r>
          </a:p>
          <a:p>
            <a:pPr lvl="1"/>
            <a:r>
              <a:rPr lang="en-US" sz="2000" b="0" dirty="0"/>
              <a:t>True (also written as ⊤ or 1)</a:t>
            </a:r>
          </a:p>
          <a:p>
            <a:pPr lvl="1"/>
            <a:r>
              <a:rPr lang="en-US" sz="2000" b="0" dirty="0"/>
              <a:t>False (also written as ⊥ or 0)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819400"/>
            <a:ext cx="1299182" cy="1905000"/>
          </a:xfrm>
          <a:prstGeom prst="rect">
            <a:avLst/>
          </a:prstGeom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8554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1475" cy="1371600"/>
          </a:xfrm>
        </p:spPr>
        <p:txBody>
          <a:bodyPr/>
          <a:lstStyle/>
          <a:p>
            <a:r>
              <a:rPr lang="en-US" dirty="0"/>
              <a:t>Propositional Logic: Sentences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4400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2400" b="0" dirty="0"/>
              <a:t>Statements that evaluate to either true or false</a:t>
            </a:r>
          </a:p>
          <a:p>
            <a:r>
              <a:rPr lang="en-US" sz="2400" dirty="0"/>
              <a:t>Atomic sentences</a:t>
            </a:r>
          </a:p>
          <a:p>
            <a:r>
              <a:rPr lang="en-US" sz="2400" b="0" dirty="0"/>
              <a:t>A single proposition symbol</a:t>
            </a:r>
          </a:p>
          <a:p>
            <a:pPr lvl="1"/>
            <a:r>
              <a:rPr lang="en-US" sz="2000" dirty="0"/>
              <a:t>W</a:t>
            </a:r>
            <a:r>
              <a:rPr lang="en-US" sz="2000" baseline="-25000" dirty="0"/>
              <a:t>2,3</a:t>
            </a:r>
          </a:p>
          <a:p>
            <a:pPr lvl="1">
              <a:spcAft>
                <a:spcPts val="1800"/>
              </a:spcAft>
            </a:pPr>
            <a:r>
              <a:rPr lang="en-US" sz="2000" b="0" dirty="0" err="1"/>
              <a:t>MoonIsMadeOfCheese</a:t>
            </a:r>
            <a:endParaRPr lang="en-US" sz="2400" dirty="0"/>
          </a:p>
          <a:p>
            <a:r>
              <a:rPr lang="en-US" sz="2400" dirty="0"/>
              <a:t>Complex sentences</a:t>
            </a:r>
          </a:p>
          <a:p>
            <a:r>
              <a:rPr lang="en-US" sz="2400" b="0" dirty="0"/>
              <a:t>One or more propositions with </a:t>
            </a:r>
            <a:r>
              <a:rPr lang="en-US" sz="2400" b="0" i="1" dirty="0"/>
              <a:t>logical connectives</a:t>
            </a:r>
          </a:p>
          <a:p>
            <a:pPr lvl="1"/>
            <a:r>
              <a:rPr lang="en-US" sz="2000" b="0" dirty="0"/>
              <a:t>P ⋀ Q ⇒ R</a:t>
            </a:r>
          </a:p>
          <a:p>
            <a:pPr lvl="1"/>
            <a:r>
              <a:rPr lang="en-US" sz="2000" b="0" dirty="0"/>
              <a:t>(¬P ⋁ </a:t>
            </a:r>
            <a:r>
              <a:rPr lang="en-US" sz="2000" dirty="0"/>
              <a:t>¬</a:t>
            </a:r>
            <a:r>
              <a:rPr lang="en-US" sz="2000" b="0" dirty="0"/>
              <a:t>Q) ⋀ (¬R ⋁ S)</a:t>
            </a:r>
          </a:p>
          <a:p>
            <a:endParaRPr lang="en-US" sz="2400" b="0" dirty="0"/>
          </a:p>
          <a:p>
            <a:endParaRPr lang="en-US" sz="24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590800"/>
            <a:ext cx="1285875" cy="2057400"/>
          </a:xfrm>
          <a:prstGeom prst="rect">
            <a:avLst/>
          </a:prstGeom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43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53200" cy="1371600"/>
          </a:xfrm>
        </p:spPr>
        <p:txBody>
          <a:bodyPr/>
          <a:lstStyle/>
          <a:p>
            <a:r>
              <a:rPr lang="en-US" dirty="0"/>
              <a:t>Philosophical foundations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752600"/>
            <a:ext cx="2310384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4724400"/>
            <a:ext cx="277327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rial"/>
                <a:cs typeface="Arial"/>
              </a:rPr>
              <a:t>George Boole</a:t>
            </a:r>
          </a:p>
          <a:p>
            <a:r>
              <a:rPr lang="en-US" sz="2000" dirty="0">
                <a:latin typeface="Arial"/>
                <a:cs typeface="Arial"/>
              </a:rPr>
              <a:t>Propositional logic,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Boolean algebra</a:t>
            </a:r>
          </a:p>
          <a:p>
            <a:r>
              <a:rPr lang="en-US" sz="1600" i="1" dirty="0">
                <a:latin typeface="Arial"/>
                <a:cs typeface="Arial"/>
              </a:rPr>
              <a:t>The Laws of Thought </a:t>
            </a:r>
            <a:r>
              <a:rPr lang="en-US" sz="1600" dirty="0">
                <a:latin typeface="Arial"/>
                <a:cs typeface="Arial"/>
              </a:rPr>
              <a:t>(1854)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632" y="1752600"/>
            <a:ext cx="256872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97907" y="4724400"/>
            <a:ext cx="208849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2"/>
                </a:solidFill>
                <a:latin typeface="Arial"/>
                <a:cs typeface="Arial"/>
              </a:rPr>
              <a:t>Gottlob</a:t>
            </a:r>
            <a:r>
              <a:rPr lang="en-US" sz="20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latin typeface="Arial"/>
                <a:cs typeface="Arial"/>
              </a:rPr>
              <a:t>Frege</a:t>
            </a:r>
            <a:endParaRPr lang="en-US" sz="2000" b="1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First-order logic,</a:t>
            </a:r>
          </a:p>
          <a:p>
            <a:r>
              <a:rPr lang="en-US" sz="2000" dirty="0">
                <a:latin typeface="Arial"/>
                <a:cs typeface="Arial"/>
              </a:rPr>
              <a:t>Formal notation</a:t>
            </a:r>
          </a:p>
          <a:p>
            <a:r>
              <a:rPr lang="en-US" sz="1600" i="1" dirty="0" err="1">
                <a:latin typeface="Arial"/>
                <a:cs typeface="Arial"/>
              </a:rPr>
              <a:t>Begriffsschrift</a:t>
            </a:r>
            <a:r>
              <a:rPr lang="en-US" sz="1600" i="1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(1879)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9800" y="4724400"/>
            <a:ext cx="27007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Arial"/>
                <a:cs typeface="Arial"/>
              </a:rPr>
              <a:t>Ludwig Wittgenstein</a:t>
            </a:r>
          </a:p>
          <a:p>
            <a:r>
              <a:rPr lang="en-US" sz="2000" dirty="0">
                <a:latin typeface="Arial"/>
                <a:cs typeface="Arial"/>
              </a:rPr>
              <a:t>Truth tables,</a:t>
            </a:r>
          </a:p>
          <a:p>
            <a:r>
              <a:rPr lang="en-US" sz="2000" dirty="0">
                <a:latin typeface="Arial"/>
                <a:cs typeface="Arial"/>
              </a:rPr>
              <a:t>Logical semantics</a:t>
            </a:r>
          </a:p>
          <a:p>
            <a:r>
              <a:rPr lang="en-US" sz="1600" i="1" dirty="0" err="1">
                <a:latin typeface="Arial"/>
                <a:cs typeface="Arial"/>
              </a:rPr>
              <a:t>Tractatus</a:t>
            </a:r>
            <a:r>
              <a:rPr lang="en-US" sz="1600" dirty="0">
                <a:latin typeface="Arial"/>
                <a:cs typeface="Arial"/>
              </a:rPr>
              <a:t> (1921)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752600"/>
            <a:ext cx="2036363" cy="2743200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5112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8600" cy="1371600"/>
          </a:xfrm>
        </p:spPr>
        <p:txBody>
          <a:bodyPr/>
          <a:lstStyle/>
          <a:p>
            <a:r>
              <a:rPr lang="en-US" dirty="0"/>
              <a:t>Propositional Logic: Literal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b="0" dirty="0"/>
              <a:t>An atomic sentence or its negation.</a:t>
            </a:r>
          </a:p>
          <a:p>
            <a:endParaRPr lang="en-US" sz="2400" dirty="0"/>
          </a:p>
          <a:p>
            <a:r>
              <a:rPr lang="en-US" sz="2400" dirty="0"/>
              <a:t>Positive literal</a:t>
            </a:r>
          </a:p>
          <a:p>
            <a:pPr marL="0" lvl="1" indent="0">
              <a:spcAft>
                <a:spcPts val="600"/>
              </a:spcAft>
              <a:buClrTx/>
              <a:buNone/>
            </a:pPr>
            <a:r>
              <a:rPr lang="en-US" sz="2400" b="0" dirty="0"/>
              <a:t>P, Q, </a:t>
            </a:r>
            <a:r>
              <a:rPr lang="en-US" sz="2400" dirty="0"/>
              <a:t>P, W</a:t>
            </a:r>
            <a:r>
              <a:rPr lang="en-US" sz="2400" baseline="-25000" dirty="0"/>
              <a:t>2,3</a:t>
            </a:r>
            <a:r>
              <a:rPr lang="en-US" sz="2400" dirty="0"/>
              <a:t>, </a:t>
            </a:r>
            <a:r>
              <a:rPr lang="en-US" sz="2400" dirty="0" err="1"/>
              <a:t>MoonIsMadeOfCheese</a:t>
            </a:r>
            <a:endParaRPr lang="en-US" sz="2400" dirty="0"/>
          </a:p>
          <a:p>
            <a:endParaRPr lang="en-US" sz="2400" b="0" dirty="0"/>
          </a:p>
          <a:p>
            <a:r>
              <a:rPr lang="en-US" sz="2400" dirty="0"/>
              <a:t>Negative literal</a:t>
            </a:r>
          </a:p>
          <a:p>
            <a:pPr marL="0" lvl="1" indent="0">
              <a:spcAft>
                <a:spcPts val="600"/>
              </a:spcAft>
              <a:buClrTx/>
              <a:buNone/>
            </a:pPr>
            <a:r>
              <a:rPr lang="en-US" sz="2400" dirty="0"/>
              <a:t>¬P, ¬W</a:t>
            </a:r>
            <a:r>
              <a:rPr lang="en-US" sz="2400" baseline="-25000" dirty="0"/>
              <a:t>2,3</a:t>
            </a:r>
            <a:r>
              <a:rPr lang="en-US" sz="2400" dirty="0"/>
              <a:t>, ¬</a:t>
            </a:r>
            <a:r>
              <a:rPr lang="en-US" sz="2400" dirty="0" err="1"/>
              <a:t>MoonIsMadeOfCheese</a:t>
            </a:r>
            <a:endParaRPr lang="en-US" sz="2400" dirty="0"/>
          </a:p>
          <a:p>
            <a:pPr marL="0" lvl="1" indent="0">
              <a:spcAft>
                <a:spcPts val="600"/>
              </a:spcAft>
              <a:buClrTx/>
              <a:buNone/>
            </a:pPr>
            <a:endParaRPr lang="en-US" sz="2400" dirty="0"/>
          </a:p>
          <a:p>
            <a:pPr marL="0" lvl="1" indent="0">
              <a:spcAft>
                <a:spcPts val="600"/>
              </a:spcAft>
              <a:buClrTx/>
              <a:buNone/>
            </a:pPr>
            <a:r>
              <a:rPr lang="en-US" sz="2400" dirty="0"/>
              <a:t>For example, the sentence (¬P ⋁ ¬Q) ⋀ (¬R ⋁ S)</a:t>
            </a:r>
          </a:p>
          <a:p>
            <a:pPr marL="0" lvl="1" indent="0">
              <a:spcAft>
                <a:spcPts val="600"/>
              </a:spcAft>
              <a:buClrTx/>
              <a:buNone/>
            </a:pPr>
            <a:r>
              <a:rPr lang="en-US" sz="2400" dirty="0"/>
              <a:t>contains 4 literals: ¬P, ¬Q, ¬R and S</a:t>
            </a:r>
          </a:p>
          <a:p>
            <a:pPr marL="0" lvl="1" indent="0">
              <a:spcAft>
                <a:spcPts val="600"/>
              </a:spcAft>
              <a:buClrTx/>
              <a:buNone/>
            </a:pPr>
            <a:endParaRPr lang="en-US" sz="24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253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  ¬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Inverts the truth value of a proposition symbol or sentence.</a:t>
            </a:r>
          </a:p>
          <a:p>
            <a:r>
              <a:rPr lang="en-US" sz="2400" b="0" dirty="0"/>
              <a:t>Analogous to a minus sign in arithmetic.</a:t>
            </a:r>
          </a:p>
          <a:p>
            <a:endParaRPr lang="en-US" sz="2400" b="0" dirty="0"/>
          </a:p>
          <a:p>
            <a:r>
              <a:rPr lang="en-US" sz="2400" dirty="0"/>
              <a:t>Negation of proposition symbols</a:t>
            </a:r>
          </a:p>
          <a:p>
            <a:pPr marL="0" lvl="1" indent="0">
              <a:spcAft>
                <a:spcPts val="600"/>
              </a:spcAft>
              <a:buClrTx/>
              <a:buNone/>
            </a:pPr>
            <a:r>
              <a:rPr lang="en-US" sz="2000" b="0" dirty="0"/>
              <a:t>¬P, ¬</a:t>
            </a:r>
            <a:r>
              <a:rPr lang="en-US" sz="2000" dirty="0"/>
              <a:t>W</a:t>
            </a:r>
            <a:r>
              <a:rPr lang="en-US" sz="2000" baseline="-25000" dirty="0"/>
              <a:t>2,3</a:t>
            </a:r>
            <a:r>
              <a:rPr lang="en-US" sz="2000" b="0" dirty="0"/>
              <a:t>, ¬</a:t>
            </a:r>
            <a:r>
              <a:rPr lang="en-US" sz="2000" dirty="0" err="1"/>
              <a:t>MoonIsMadeOfCheese</a:t>
            </a:r>
            <a:endParaRPr lang="en-US" sz="2000" b="0" dirty="0"/>
          </a:p>
          <a:p>
            <a:endParaRPr lang="en-US" sz="2400" dirty="0"/>
          </a:p>
          <a:p>
            <a:r>
              <a:rPr lang="en-US" sz="2400" dirty="0"/>
              <a:t>Negation of other sentences</a:t>
            </a:r>
          </a:p>
          <a:p>
            <a:pPr marL="0" lvl="1" indent="0">
              <a:spcAft>
                <a:spcPts val="600"/>
              </a:spcAft>
              <a:buClrTx/>
              <a:buNone/>
            </a:pPr>
            <a:r>
              <a:rPr lang="en-US" sz="2000" dirty="0"/>
              <a:t>¬(P ⋀ Q ⇒ 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124200"/>
            <a:ext cx="1270000" cy="635000"/>
          </a:xfrm>
          <a:prstGeom prst="rect">
            <a:avLst/>
          </a:prstGeom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996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  </a:t>
            </a:r>
            <a:r>
              <a:rPr lang="en-US" b="1" dirty="0"/>
              <a:t>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8800"/>
          </a:xfrm>
        </p:spPr>
        <p:txBody>
          <a:bodyPr/>
          <a:lstStyle/>
          <a:p>
            <a:r>
              <a:rPr lang="en-US" b="0" dirty="0"/>
              <a:t>Evaluates to True only when both sides are True. </a:t>
            </a:r>
          </a:p>
          <a:p>
            <a:r>
              <a:rPr lang="en-US" dirty="0"/>
              <a:t>Conjunction</a:t>
            </a:r>
            <a:r>
              <a:rPr lang="en-US" b="0" dirty="0"/>
              <a:t>: A sentence whose main connective is </a:t>
            </a:r>
            <a:r>
              <a:rPr lang="en-US" dirty="0"/>
              <a:t>⋀</a:t>
            </a:r>
          </a:p>
          <a:p>
            <a:r>
              <a:rPr lang="en-US" b="0" dirty="0"/>
              <a:t>P ⋀ Q ⋀ R is a conjunction of three </a:t>
            </a:r>
            <a:r>
              <a:rPr lang="en-US" dirty="0"/>
              <a:t>conjuncts</a:t>
            </a:r>
          </a:p>
          <a:p>
            <a:r>
              <a:rPr lang="en-US" b="0" dirty="0"/>
              <a:t>(P ⋀ Q) ⋀ (R ⋀ S) ⋀ (T ⋀ U) also a conjunction of three </a:t>
            </a:r>
            <a:r>
              <a:rPr lang="en-US" dirty="0"/>
              <a:t>conjuncts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676400"/>
            <a:ext cx="1270000" cy="635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317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-60" baseline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Or     ⋁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648200"/>
            <a:ext cx="76200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Evaluates to True when one or more sides is True. </a:t>
            </a:r>
          </a:p>
          <a:p>
            <a:r>
              <a:rPr lang="en-US" dirty="0"/>
              <a:t>Disjunction</a:t>
            </a:r>
            <a:r>
              <a:rPr lang="en-US" b="0" dirty="0"/>
              <a:t>: A sentence whose main connective is </a:t>
            </a:r>
            <a:r>
              <a:rPr lang="en-US" dirty="0"/>
              <a:t>⋁</a:t>
            </a:r>
          </a:p>
          <a:p>
            <a:r>
              <a:rPr lang="en-US" b="0" dirty="0"/>
              <a:t>P </a:t>
            </a:r>
            <a:r>
              <a:rPr lang="en-US" dirty="0"/>
              <a:t>⋁</a:t>
            </a:r>
            <a:r>
              <a:rPr lang="en-US" b="0" dirty="0"/>
              <a:t> Q </a:t>
            </a:r>
            <a:r>
              <a:rPr lang="en-US" dirty="0"/>
              <a:t>⋁</a:t>
            </a:r>
            <a:r>
              <a:rPr lang="en-US" b="0" dirty="0"/>
              <a:t> R is a disjunction of three </a:t>
            </a:r>
            <a:r>
              <a:rPr lang="en-US" dirty="0" err="1"/>
              <a:t>disjuncts</a:t>
            </a:r>
            <a:endParaRPr lang="en-US" dirty="0"/>
          </a:p>
          <a:p>
            <a:r>
              <a:rPr lang="en-US" b="0" dirty="0"/>
              <a:t>(P ⋀ Q) </a:t>
            </a:r>
            <a:r>
              <a:rPr lang="en-US" dirty="0"/>
              <a:t>⋁</a:t>
            </a:r>
            <a:r>
              <a:rPr lang="en-US" b="0" dirty="0"/>
              <a:t> (R ⋀ S) </a:t>
            </a:r>
            <a:r>
              <a:rPr lang="en-US" dirty="0"/>
              <a:t>⋁</a:t>
            </a:r>
            <a:r>
              <a:rPr lang="en-US" b="0" dirty="0"/>
              <a:t> (T ⋀ U) also a disjunction of three </a:t>
            </a:r>
            <a:r>
              <a:rPr lang="en-US" dirty="0" err="1"/>
              <a:t>disjuncts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572000"/>
            <a:ext cx="1270000" cy="635000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1063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Implies   ⇒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4400"/>
          </a:xfrm>
        </p:spPr>
        <p:txBody>
          <a:bodyPr>
            <a:noAutofit/>
          </a:bodyPr>
          <a:lstStyle/>
          <a:p>
            <a:r>
              <a:rPr lang="en-US" sz="2000" dirty="0"/>
              <a:t>Antecedent</a:t>
            </a:r>
            <a:r>
              <a:rPr lang="en-US" sz="2000" b="0" dirty="0"/>
              <a:t>: The sentence on the left-hand side of the </a:t>
            </a:r>
            <a:r>
              <a:rPr lang="en-US" sz="2000" dirty="0"/>
              <a:t>⇒</a:t>
            </a:r>
          </a:p>
          <a:p>
            <a:r>
              <a:rPr lang="en-US" sz="2000" dirty="0"/>
              <a:t>Consequent</a:t>
            </a:r>
            <a:r>
              <a:rPr lang="en-US" sz="2000" b="0" dirty="0"/>
              <a:t>: The sentence on the right-hand side of the </a:t>
            </a:r>
            <a:r>
              <a:rPr lang="en-US" sz="2000" dirty="0"/>
              <a:t>⇒</a:t>
            </a:r>
          </a:p>
          <a:p>
            <a:endParaRPr lang="en-US" sz="2000" b="0" dirty="0"/>
          </a:p>
          <a:p>
            <a:r>
              <a:rPr lang="en-US" sz="2000" b="0" dirty="0"/>
              <a:t>antecedent ⇒ consequent</a:t>
            </a:r>
          </a:p>
          <a:p>
            <a:r>
              <a:rPr lang="en-US" sz="2000" b="0" dirty="0"/>
              <a:t>Evaluates to True </a:t>
            </a:r>
            <a:r>
              <a:rPr lang="en-US" sz="2000" b="0" u="sng" dirty="0"/>
              <a:t>except</a:t>
            </a:r>
            <a:r>
              <a:rPr lang="en-US" sz="2000" b="0" dirty="0"/>
              <a:t> when the antecedent is True and the consequent is False.</a:t>
            </a:r>
          </a:p>
          <a:p>
            <a:endParaRPr lang="en-US" sz="2000" b="0" dirty="0"/>
          </a:p>
          <a:p>
            <a:r>
              <a:rPr lang="en-US" sz="2000" b="0" dirty="0"/>
              <a:t>Examples:</a:t>
            </a:r>
          </a:p>
          <a:p>
            <a:r>
              <a:rPr lang="en-US" sz="2000" b="0" dirty="0"/>
              <a:t>Raining ⇒ </a:t>
            </a:r>
            <a:r>
              <a:rPr lang="en-US" sz="2000" b="0" dirty="0" err="1"/>
              <a:t>SidewalkIsWet</a:t>
            </a:r>
            <a:endParaRPr lang="en-US" sz="2000" b="0" dirty="0"/>
          </a:p>
          <a:p>
            <a:r>
              <a:rPr lang="en-US" sz="2000" b="0" dirty="0"/>
              <a:t>Tuesday ⋁ Wednesday ⋁ Monday  ⇒ CS561Lecture</a:t>
            </a:r>
          </a:p>
          <a:p>
            <a:r>
              <a:rPr lang="en-US" sz="2000" b="0" dirty="0"/>
              <a:t>CS561Instructors ⇒ </a:t>
            </a:r>
            <a:r>
              <a:rPr lang="en-US" sz="2000" b="0" dirty="0" err="1"/>
              <a:t>Shen</a:t>
            </a:r>
            <a:r>
              <a:rPr lang="en-US" sz="2000" b="0" dirty="0"/>
              <a:t> ⋁ Tejada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6820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Biconditional</a:t>
            </a:r>
            <a:r>
              <a:rPr lang="en-US" dirty="0"/>
              <a:t>   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Evaluates to True when both sides are True or both sides are False</a:t>
            </a:r>
          </a:p>
          <a:p>
            <a:r>
              <a:rPr lang="en-US" sz="2000" b="0" dirty="0"/>
              <a:t>In English, one would say “if and only if”, e.g. when making a definition.</a:t>
            </a:r>
          </a:p>
          <a:p>
            <a:r>
              <a:rPr lang="en-US" sz="2000" b="0" dirty="0"/>
              <a:t>  Henry is Indiana’s father. ⟺ Indiana is Henry’s son.</a:t>
            </a:r>
          </a:p>
          <a:p>
            <a:endParaRPr lang="en-US" sz="2000" b="0" dirty="0"/>
          </a:p>
          <a:p>
            <a:r>
              <a:rPr lang="en-US" sz="2000" b="0" i="1" dirty="0"/>
              <a:t>Equivalent</a:t>
            </a:r>
            <a:r>
              <a:rPr lang="en-US" sz="2000" b="0" dirty="0"/>
              <a:t> to a conjunction of two implications.</a:t>
            </a:r>
          </a:p>
          <a:p>
            <a:r>
              <a:rPr lang="en-US" sz="2000" b="0" dirty="0"/>
              <a:t>  (Henry is Indiana’s father. ⇒ Indiana is Henry’s son.) ⋀</a:t>
            </a:r>
          </a:p>
          <a:p>
            <a:r>
              <a:rPr lang="en-US" sz="2000" b="0" dirty="0"/>
              <a:t>  (Indiana is Henry’s son. ⇒ Henry is Indiana’s father.)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1740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00300"/>
            <a:ext cx="8077200" cy="4000500"/>
          </a:xfrm>
        </p:spPr>
        <p:txBody>
          <a:bodyPr>
            <a:normAutofit/>
          </a:bodyPr>
          <a:lstStyle/>
          <a:p>
            <a:r>
              <a:rPr lang="en-US" sz="2000" dirty="0"/>
              <a:t>Expressions only evaluate to either “true” or “false.”</a:t>
            </a:r>
          </a:p>
          <a:p>
            <a:endParaRPr lang="en-US" sz="2000" dirty="0"/>
          </a:p>
          <a:p>
            <a:r>
              <a:rPr lang="en-US" sz="2000" dirty="0"/>
              <a:t>P	</a:t>
            </a:r>
            <a:r>
              <a:rPr lang="en-US" sz="2000" b="0" dirty="0"/>
              <a:t>“P is true”</a:t>
            </a:r>
          </a:p>
          <a:p>
            <a:r>
              <a:rPr lang="en-US" sz="2000" dirty="0"/>
              <a:t>¬P	</a:t>
            </a:r>
            <a:r>
              <a:rPr lang="en-US" sz="2000" b="0" dirty="0"/>
              <a:t>“P is false”</a:t>
            </a:r>
            <a:r>
              <a:rPr lang="en-US" sz="2000" dirty="0"/>
              <a:t>					negation</a:t>
            </a:r>
          </a:p>
          <a:p>
            <a:r>
              <a:rPr lang="en-US" sz="2000" dirty="0"/>
              <a:t>P </a:t>
            </a:r>
            <a:r>
              <a:rPr lang="en-US" sz="2000" b="0" dirty="0"/>
              <a:t>⋀</a:t>
            </a:r>
            <a:r>
              <a:rPr lang="en-US" sz="2000" dirty="0"/>
              <a:t> Q	</a:t>
            </a:r>
            <a:r>
              <a:rPr lang="en-US" sz="2000" b="0" dirty="0"/>
              <a:t>“both P and Q are true”</a:t>
            </a:r>
            <a:r>
              <a:rPr lang="en-US" sz="2000" dirty="0"/>
              <a:t>				conjunction</a:t>
            </a:r>
          </a:p>
          <a:p>
            <a:r>
              <a:rPr lang="en-US" sz="2000" dirty="0"/>
              <a:t>P ⋁ Q	</a:t>
            </a:r>
            <a:r>
              <a:rPr lang="en-US" sz="2000" b="0" dirty="0"/>
              <a:t>“either P is true or Q is true or both”</a:t>
            </a:r>
            <a:r>
              <a:rPr lang="en-US" sz="2000" dirty="0"/>
              <a:t>		disjunction</a:t>
            </a:r>
          </a:p>
          <a:p>
            <a:r>
              <a:rPr lang="en-US" sz="2000" dirty="0"/>
              <a:t>P </a:t>
            </a:r>
            <a:r>
              <a:rPr lang="en-US" altLang="en-US" sz="2000" dirty="0">
                <a:sym typeface="Symbol" charset="2"/>
              </a:rPr>
              <a:t></a:t>
            </a:r>
            <a:r>
              <a:rPr lang="en-US" sz="2000" dirty="0"/>
              <a:t> Q	</a:t>
            </a:r>
            <a:r>
              <a:rPr lang="en-US" sz="2000" b="0" dirty="0"/>
              <a:t>“if P is true, then Q is true”</a:t>
            </a:r>
            <a:r>
              <a:rPr lang="en-US" sz="2000" dirty="0"/>
              <a:t>			implication</a:t>
            </a:r>
          </a:p>
          <a:p>
            <a:r>
              <a:rPr lang="en-US" sz="2000" dirty="0"/>
              <a:t>P </a:t>
            </a:r>
            <a:r>
              <a:rPr lang="en-US" sz="2000" dirty="0">
                <a:sym typeface="Wingdings" charset="2"/>
              </a:rPr>
              <a:t> Q	</a:t>
            </a:r>
            <a:r>
              <a:rPr lang="en-US" sz="2000" b="0" dirty="0">
                <a:sym typeface="Wingdings" charset="2"/>
              </a:rPr>
              <a:t>“P and Q are either both true or both false”</a:t>
            </a:r>
            <a:r>
              <a:rPr lang="en-US" sz="2000" dirty="0">
                <a:sym typeface="Wingdings" charset="2"/>
              </a:rPr>
              <a:t> 	equivalence</a:t>
            </a:r>
            <a:endParaRPr lang="en-US" sz="2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685800"/>
            <a:ext cx="8004782" cy="1371600"/>
          </a:xfrm>
        </p:spPr>
        <p:txBody>
          <a:bodyPr/>
          <a:lstStyle/>
          <a:p>
            <a:r>
              <a:rPr lang="en-US" dirty="0"/>
              <a:t>Propositional Logic: </a:t>
            </a:r>
            <a:br>
              <a:rPr lang="en-US" dirty="0"/>
            </a:br>
            <a:r>
              <a:rPr lang="en-US" dirty="0"/>
              <a:t>Logic Connectives Summary</a:t>
            </a:r>
          </a:p>
        </p:txBody>
      </p:sp>
    </p:spTree>
    <p:extLst>
      <p:ext uri="{BB962C8B-B14F-4D97-AF65-F5344CB8AC3E}">
        <p14:creationId xmlns:p14="http://schemas.microsoft.com/office/powerpoint/2010/main" val="398812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382000" cy="42211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sz="2400" dirty="0"/>
              <a:t>Propositional logic is the simplest logic </a:t>
            </a:r>
            <a:r>
              <a:rPr lang="en-US" altLang="en-US" sz="2400" b="0" dirty="0"/>
              <a:t>–  illustrates basic ideas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altLang="en-US" sz="2400" dirty="0"/>
              <a:t>The proposition symbols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etc</a:t>
            </a:r>
            <a:r>
              <a:rPr lang="en-US" altLang="en-US" sz="2400" dirty="0"/>
              <a:t> are sentences</a:t>
            </a:r>
          </a:p>
          <a:p>
            <a:pPr indent="-182880">
              <a:lnSpc>
                <a:spcPct val="90000"/>
              </a:lnSpc>
            </a:pPr>
            <a:r>
              <a:rPr lang="en-US" altLang="en-US" sz="2200" b="0" dirty="0"/>
              <a:t>If S is a sentence, </a:t>
            </a:r>
            <a:r>
              <a:rPr lang="en-US" altLang="en-US" sz="2200" b="0" dirty="0">
                <a:sym typeface="Symbol" charset="2"/>
              </a:rPr>
              <a:t></a:t>
            </a:r>
            <a:r>
              <a:rPr lang="en-US" altLang="en-US" sz="2200" b="0" dirty="0"/>
              <a:t>S is a sentence </a:t>
            </a:r>
            <a:r>
              <a:rPr lang="en-US" altLang="en-US" sz="2200" dirty="0"/>
              <a:t>(negation)</a:t>
            </a:r>
          </a:p>
          <a:p>
            <a:pPr indent="-182880">
              <a:lnSpc>
                <a:spcPct val="90000"/>
              </a:lnSpc>
            </a:pPr>
            <a:r>
              <a:rPr lang="en-US" altLang="en-US" sz="2200" b="0" dirty="0"/>
              <a:t>If S</a:t>
            </a:r>
            <a:r>
              <a:rPr lang="en-US" altLang="en-US" sz="2200" b="0" baseline="-25000" dirty="0"/>
              <a:t>1</a:t>
            </a:r>
            <a:r>
              <a:rPr lang="en-US" altLang="en-US" sz="2200" b="0" dirty="0"/>
              <a:t> and S</a:t>
            </a:r>
            <a:r>
              <a:rPr lang="en-US" altLang="en-US" sz="2200" b="0" baseline="-25000" dirty="0"/>
              <a:t>2</a:t>
            </a:r>
            <a:r>
              <a:rPr lang="en-US" altLang="en-US" sz="2200" b="0" dirty="0"/>
              <a:t> are sentences, S</a:t>
            </a:r>
            <a:r>
              <a:rPr lang="en-US" altLang="en-US" sz="2200" b="0" baseline="-25000" dirty="0"/>
              <a:t>1</a:t>
            </a:r>
            <a:r>
              <a:rPr lang="en-US" altLang="en-US" sz="2200" b="0" dirty="0"/>
              <a:t> </a:t>
            </a:r>
            <a:r>
              <a:rPr lang="en-US" altLang="en-US" sz="2200" b="0" dirty="0">
                <a:sym typeface="Symbol" charset="2"/>
              </a:rPr>
              <a:t></a:t>
            </a:r>
            <a:r>
              <a:rPr lang="en-US" altLang="en-US" sz="2200" b="0" dirty="0"/>
              <a:t> S</a:t>
            </a:r>
            <a:r>
              <a:rPr lang="en-US" altLang="en-US" sz="2200" b="0" baseline="-25000" dirty="0"/>
              <a:t>2</a:t>
            </a:r>
            <a:r>
              <a:rPr lang="en-US" altLang="en-US" sz="2200" b="0" dirty="0"/>
              <a:t> is a sentence </a:t>
            </a:r>
            <a:r>
              <a:rPr lang="en-US" altLang="en-US" sz="2200" dirty="0"/>
              <a:t>(conjunction)</a:t>
            </a:r>
          </a:p>
          <a:p>
            <a:pPr indent="-182880">
              <a:lnSpc>
                <a:spcPct val="90000"/>
              </a:lnSpc>
            </a:pPr>
            <a:r>
              <a:rPr lang="en-US" altLang="en-US" sz="2200" b="0" dirty="0"/>
              <a:t>If S</a:t>
            </a:r>
            <a:r>
              <a:rPr lang="en-US" altLang="en-US" sz="2200" b="0" baseline="-25000" dirty="0"/>
              <a:t>1</a:t>
            </a:r>
            <a:r>
              <a:rPr lang="en-US" altLang="en-US" sz="2200" b="0" dirty="0"/>
              <a:t> and S</a:t>
            </a:r>
            <a:r>
              <a:rPr lang="en-US" altLang="en-US" sz="2200" b="0" baseline="-25000" dirty="0"/>
              <a:t>2</a:t>
            </a:r>
            <a:r>
              <a:rPr lang="en-US" altLang="en-US" sz="2200" b="0" dirty="0"/>
              <a:t> are sentences, S</a:t>
            </a:r>
            <a:r>
              <a:rPr lang="en-US" altLang="en-US" sz="2200" b="0" baseline="-25000" dirty="0"/>
              <a:t>1</a:t>
            </a:r>
            <a:r>
              <a:rPr lang="en-US" altLang="en-US" sz="2200" b="0" dirty="0"/>
              <a:t> </a:t>
            </a:r>
            <a:r>
              <a:rPr lang="en-US" altLang="en-US" sz="2200" b="0" dirty="0">
                <a:sym typeface="Symbol" charset="2"/>
              </a:rPr>
              <a:t></a:t>
            </a:r>
            <a:r>
              <a:rPr lang="en-US" altLang="en-US" sz="2200" b="0" dirty="0"/>
              <a:t> S</a:t>
            </a:r>
            <a:r>
              <a:rPr lang="en-US" altLang="en-US" sz="2200" b="0" baseline="-25000" dirty="0"/>
              <a:t>2</a:t>
            </a:r>
            <a:r>
              <a:rPr lang="en-US" altLang="en-US" sz="2200" b="0" dirty="0"/>
              <a:t> is a sentence </a:t>
            </a:r>
            <a:r>
              <a:rPr lang="en-US" altLang="en-US" sz="2200" dirty="0"/>
              <a:t>(disjunction)</a:t>
            </a:r>
          </a:p>
          <a:p>
            <a:pPr indent="-182880">
              <a:lnSpc>
                <a:spcPct val="90000"/>
              </a:lnSpc>
            </a:pPr>
            <a:r>
              <a:rPr lang="en-US" altLang="en-US" sz="2200" b="0" dirty="0"/>
              <a:t>If S</a:t>
            </a:r>
            <a:r>
              <a:rPr lang="en-US" altLang="en-US" sz="2200" b="0" baseline="-25000" dirty="0"/>
              <a:t>1</a:t>
            </a:r>
            <a:r>
              <a:rPr lang="en-US" altLang="en-US" sz="2200" b="0" dirty="0"/>
              <a:t> and S</a:t>
            </a:r>
            <a:r>
              <a:rPr lang="en-US" altLang="en-US" sz="2200" b="0" baseline="-25000" dirty="0"/>
              <a:t>2</a:t>
            </a:r>
            <a:r>
              <a:rPr lang="en-US" altLang="en-US" sz="2200" b="0" dirty="0"/>
              <a:t> are sentences, S</a:t>
            </a:r>
            <a:r>
              <a:rPr lang="en-US" altLang="en-US" sz="2200" b="0" baseline="-25000" dirty="0"/>
              <a:t>1</a:t>
            </a:r>
            <a:r>
              <a:rPr lang="en-US" altLang="en-US" sz="2200" b="0" dirty="0"/>
              <a:t> </a:t>
            </a:r>
            <a:r>
              <a:rPr lang="en-US" altLang="en-US" sz="2200" b="0" dirty="0">
                <a:sym typeface="Symbol" charset="2"/>
              </a:rPr>
              <a:t></a:t>
            </a:r>
            <a:r>
              <a:rPr lang="en-US" altLang="en-US" sz="2200" b="0" dirty="0"/>
              <a:t> S</a:t>
            </a:r>
            <a:r>
              <a:rPr lang="en-US" altLang="en-US" sz="2200" b="0" baseline="-25000" dirty="0"/>
              <a:t>2</a:t>
            </a:r>
            <a:r>
              <a:rPr lang="en-US" altLang="en-US" sz="2200" b="0" dirty="0"/>
              <a:t> is a sentence </a:t>
            </a:r>
            <a:r>
              <a:rPr lang="en-US" altLang="en-US" sz="2200" dirty="0"/>
              <a:t>(implication)</a:t>
            </a:r>
          </a:p>
          <a:p>
            <a:pPr indent="-182880">
              <a:lnSpc>
                <a:spcPct val="90000"/>
              </a:lnSpc>
            </a:pPr>
            <a:r>
              <a:rPr lang="en-US" altLang="en-US" sz="2200" b="0" dirty="0"/>
              <a:t>If S</a:t>
            </a:r>
            <a:r>
              <a:rPr lang="en-US" altLang="en-US" sz="2200" b="0" baseline="-25000" dirty="0"/>
              <a:t>1</a:t>
            </a:r>
            <a:r>
              <a:rPr lang="en-US" altLang="en-US" sz="2200" b="0" dirty="0"/>
              <a:t> and S</a:t>
            </a:r>
            <a:r>
              <a:rPr lang="en-US" altLang="en-US" sz="2200" b="0" baseline="-25000" dirty="0"/>
              <a:t>2</a:t>
            </a:r>
            <a:r>
              <a:rPr lang="en-US" altLang="en-US" sz="2200" b="0" dirty="0"/>
              <a:t> are sentences, S</a:t>
            </a:r>
            <a:r>
              <a:rPr lang="en-US" altLang="en-US" sz="2200" b="0" baseline="-25000" dirty="0"/>
              <a:t>1</a:t>
            </a:r>
            <a:r>
              <a:rPr lang="en-US" altLang="en-US" sz="2200" b="0" dirty="0"/>
              <a:t> </a:t>
            </a:r>
            <a:r>
              <a:rPr lang="en-US" altLang="en-US" sz="2200" b="0" dirty="0">
                <a:sym typeface="Symbol" charset="2"/>
              </a:rPr>
              <a:t></a:t>
            </a:r>
            <a:r>
              <a:rPr lang="en-US" altLang="en-US" sz="2200" b="0" dirty="0"/>
              <a:t> S</a:t>
            </a:r>
            <a:r>
              <a:rPr lang="en-US" altLang="en-US" sz="2200" b="0" baseline="-25000" dirty="0"/>
              <a:t>2</a:t>
            </a:r>
            <a:r>
              <a:rPr lang="en-US" altLang="en-US" sz="2200" b="0" dirty="0"/>
              <a:t> is a sentence </a:t>
            </a:r>
            <a:r>
              <a:rPr lang="en-US" altLang="en-US" sz="2200" dirty="0"/>
              <a:t>(</a:t>
            </a:r>
            <a:r>
              <a:rPr lang="en-US" altLang="en-US" sz="2200" dirty="0" err="1"/>
              <a:t>biconditional</a:t>
            </a:r>
            <a:r>
              <a:rPr lang="en-US" altLang="en-US" sz="2200" dirty="0"/>
              <a:t>)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4782" cy="1371600"/>
          </a:xfrm>
        </p:spPr>
        <p:txBody>
          <a:bodyPr/>
          <a:lstStyle/>
          <a:p>
            <a:r>
              <a:rPr lang="en-US" dirty="0"/>
              <a:t>Propositional Logic: Syntax</a:t>
            </a:r>
          </a:p>
        </p:txBody>
      </p:sp>
    </p:spTree>
    <p:extLst>
      <p:ext uri="{BB962C8B-B14F-4D97-AF65-F5344CB8AC3E}">
        <p14:creationId xmlns:p14="http://schemas.microsoft.com/office/powerpoint/2010/main" val="1864015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382000" cy="4419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Each model specifies true/false for each proposition symbol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 dirty="0"/>
              <a:t>E.g. 	P</a:t>
            </a:r>
            <a:r>
              <a:rPr lang="en-US" altLang="en-US" sz="1800" baseline="-25000" dirty="0"/>
              <a:t>1,2</a:t>
            </a:r>
            <a:r>
              <a:rPr lang="en-US" altLang="en-US" sz="1800" dirty="0"/>
              <a:t> 	P</a:t>
            </a:r>
            <a:r>
              <a:rPr lang="en-US" altLang="en-US" sz="1800" baseline="-25000" dirty="0"/>
              <a:t>2,2</a:t>
            </a:r>
            <a:r>
              <a:rPr lang="en-US" altLang="en-US" sz="1800" dirty="0"/>
              <a:t> 	P</a:t>
            </a:r>
            <a:r>
              <a:rPr lang="en-US" altLang="en-US" sz="1800" baseline="-25000" dirty="0"/>
              <a:t>3,1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800" b="1" dirty="0"/>
              <a:t> 		false	true	false</a:t>
            </a:r>
            <a:endParaRPr lang="en-US" altLang="en-US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dirty="0"/>
              <a:t>Rules for evaluating truth with respect to a model </a:t>
            </a:r>
            <a:r>
              <a:rPr lang="en-US" altLang="en-US" sz="2400" i="1" dirty="0"/>
              <a:t>m</a:t>
            </a:r>
            <a:r>
              <a:rPr lang="en-US" altLang="en-US" sz="2400" dirty="0"/>
              <a:t>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>
                <a:sym typeface="Symbol" charset="2"/>
              </a:rPr>
              <a:t></a:t>
            </a:r>
            <a:r>
              <a:rPr lang="en-US" altLang="en-US" dirty="0"/>
              <a:t>S	is true </a:t>
            </a:r>
            <a:r>
              <a:rPr lang="en-US" altLang="en-US" dirty="0" err="1"/>
              <a:t>iff</a:t>
            </a:r>
            <a:r>
              <a:rPr lang="en-US" altLang="en-US" dirty="0"/>
              <a:t> 	S is false 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S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charset="2"/>
              </a:rPr>
              <a:t></a:t>
            </a:r>
            <a:r>
              <a:rPr lang="en-US" altLang="en-US" dirty="0"/>
              <a:t> S</a:t>
            </a:r>
            <a:r>
              <a:rPr lang="en-US" altLang="en-US" baseline="-25000" dirty="0"/>
              <a:t>2</a:t>
            </a:r>
            <a:r>
              <a:rPr lang="en-US" altLang="en-US" dirty="0"/>
              <a:t>   is true </a:t>
            </a:r>
            <a:r>
              <a:rPr lang="en-US" altLang="en-US" dirty="0" err="1"/>
              <a:t>iff</a:t>
            </a:r>
            <a:r>
              <a:rPr lang="en-US" altLang="en-US" dirty="0"/>
              <a:t> 	S</a:t>
            </a:r>
            <a:r>
              <a:rPr lang="en-US" altLang="en-US" baseline="-25000" dirty="0"/>
              <a:t>1</a:t>
            </a:r>
            <a:r>
              <a:rPr lang="en-US" altLang="en-US" dirty="0"/>
              <a:t> is true 	and 	S</a:t>
            </a:r>
            <a:r>
              <a:rPr lang="en-US" altLang="en-US" baseline="-25000" dirty="0"/>
              <a:t>2</a:t>
            </a:r>
            <a:r>
              <a:rPr lang="en-US" altLang="en-US" dirty="0"/>
              <a:t> is true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S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charset="2"/>
              </a:rPr>
              <a:t></a:t>
            </a:r>
            <a:r>
              <a:rPr lang="en-US" altLang="en-US" dirty="0"/>
              <a:t> S</a:t>
            </a:r>
            <a:r>
              <a:rPr lang="en-US" altLang="en-US" baseline="-25000" dirty="0"/>
              <a:t>2</a:t>
            </a:r>
            <a:r>
              <a:rPr lang="en-US" altLang="en-US" dirty="0"/>
              <a:t>   is true </a:t>
            </a:r>
            <a:r>
              <a:rPr lang="en-US" altLang="en-US" dirty="0" err="1"/>
              <a:t>iff</a:t>
            </a:r>
            <a:r>
              <a:rPr lang="en-US" altLang="en-US" dirty="0"/>
              <a:t> 	S</a:t>
            </a:r>
            <a:r>
              <a:rPr lang="en-US" altLang="en-US" baseline="-25000" dirty="0"/>
              <a:t>1</a:t>
            </a:r>
            <a:r>
              <a:rPr lang="en-US" altLang="en-US" dirty="0"/>
              <a:t>is true 	or 	S</a:t>
            </a:r>
            <a:r>
              <a:rPr lang="en-US" altLang="en-US" baseline="-25000" dirty="0"/>
              <a:t>2</a:t>
            </a:r>
            <a:r>
              <a:rPr lang="en-US" altLang="en-US" dirty="0"/>
              <a:t> is true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S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 S</a:t>
            </a:r>
            <a:r>
              <a:rPr lang="en-US" altLang="en-US" baseline="-25000" dirty="0"/>
              <a:t>2</a:t>
            </a:r>
            <a:r>
              <a:rPr lang="en-US" altLang="en-US" dirty="0"/>
              <a:t> 	is true </a:t>
            </a:r>
            <a:r>
              <a:rPr lang="en-US" altLang="en-US" dirty="0" err="1"/>
              <a:t>iff</a:t>
            </a:r>
            <a:r>
              <a:rPr lang="en-US" altLang="en-US" dirty="0"/>
              <a:t>	S</a:t>
            </a:r>
            <a:r>
              <a:rPr lang="en-US" altLang="en-US" baseline="-25000" dirty="0"/>
              <a:t>1</a:t>
            </a:r>
            <a:r>
              <a:rPr lang="en-US" altLang="en-US" dirty="0"/>
              <a:t> is false 	or	S</a:t>
            </a:r>
            <a:r>
              <a:rPr lang="en-US" altLang="en-US" baseline="-25000" dirty="0"/>
              <a:t>2</a:t>
            </a:r>
            <a:r>
              <a:rPr lang="en-US" altLang="en-US" dirty="0"/>
              <a:t> is true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       i.e., 	is false </a:t>
            </a:r>
            <a:r>
              <a:rPr lang="en-US" altLang="en-US" dirty="0" err="1"/>
              <a:t>iff</a:t>
            </a:r>
            <a:r>
              <a:rPr lang="en-US" altLang="en-US" dirty="0"/>
              <a:t>	S</a:t>
            </a:r>
            <a:r>
              <a:rPr lang="en-US" altLang="en-US" baseline="-25000" dirty="0"/>
              <a:t>1</a:t>
            </a:r>
            <a:r>
              <a:rPr lang="en-US" altLang="en-US" dirty="0"/>
              <a:t> is true	and	S</a:t>
            </a:r>
            <a:r>
              <a:rPr lang="en-US" altLang="en-US" baseline="-25000" dirty="0"/>
              <a:t>2 </a:t>
            </a:r>
            <a:r>
              <a:rPr lang="en-US" altLang="en-US" dirty="0"/>
              <a:t>is false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S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dirty="0">
                <a:sym typeface="Symbol" charset="2"/>
              </a:rPr>
              <a:t></a:t>
            </a:r>
            <a:r>
              <a:rPr lang="en-US" altLang="en-US" dirty="0"/>
              <a:t> S</a:t>
            </a:r>
            <a:r>
              <a:rPr lang="en-US" altLang="en-US" baseline="-25000" dirty="0"/>
              <a:t>2	</a:t>
            </a:r>
            <a:r>
              <a:rPr lang="en-US" altLang="en-US" dirty="0"/>
              <a:t>is true </a:t>
            </a:r>
            <a:r>
              <a:rPr lang="en-US" altLang="en-US" dirty="0" err="1"/>
              <a:t>iff</a:t>
            </a:r>
            <a:r>
              <a:rPr lang="en-US" altLang="en-US" dirty="0"/>
              <a:t>	S</a:t>
            </a:r>
            <a:r>
              <a:rPr lang="en-US" altLang="en-US" baseline="-25000" dirty="0"/>
              <a:t>1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S</a:t>
            </a:r>
            <a:r>
              <a:rPr lang="en-US" altLang="en-US" baseline="-25000" dirty="0"/>
              <a:t>2</a:t>
            </a:r>
            <a:r>
              <a:rPr lang="en-US" altLang="en-US" dirty="0"/>
              <a:t> is true	and	S</a:t>
            </a:r>
            <a:r>
              <a:rPr lang="en-US" altLang="en-US" baseline="-25000" dirty="0"/>
              <a:t>2</a:t>
            </a:r>
            <a:r>
              <a:rPr lang="en-US" altLang="en-US" dirty="0">
                <a:sym typeface="Symbol" charset="2"/>
              </a:rPr>
              <a:t></a:t>
            </a:r>
            <a:r>
              <a:rPr lang="en-US" altLang="en-US" dirty="0"/>
              <a:t>S</a:t>
            </a:r>
            <a:r>
              <a:rPr lang="en-US" altLang="en-US" baseline="-25000" dirty="0"/>
              <a:t>1</a:t>
            </a:r>
            <a:r>
              <a:rPr lang="en-US" altLang="en-US" dirty="0"/>
              <a:t> is true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4782" cy="1371600"/>
          </a:xfrm>
        </p:spPr>
        <p:txBody>
          <a:bodyPr/>
          <a:lstStyle/>
          <a:p>
            <a:r>
              <a:rPr lang="en-US" dirty="0"/>
              <a:t>Propositional Logic: Semantics</a:t>
            </a:r>
          </a:p>
        </p:txBody>
      </p:sp>
    </p:spTree>
    <p:extLst>
      <p:ext uri="{BB962C8B-B14F-4D97-AF65-F5344CB8AC3E}">
        <p14:creationId xmlns:p14="http://schemas.microsoft.com/office/powerpoint/2010/main" val="1020545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5791200" cy="1371600"/>
          </a:xfrm>
        </p:spPr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620000" cy="4373563"/>
          </a:xfrm>
        </p:spPr>
        <p:txBody>
          <a:bodyPr/>
          <a:lstStyle/>
          <a:p>
            <a:r>
              <a:rPr lang="en-US" dirty="0"/>
              <a:t>Rules</a:t>
            </a:r>
            <a:r>
              <a:rPr lang="en-US" b="0" dirty="0"/>
              <a:t> can be expressed with </a:t>
            </a:r>
            <a:r>
              <a:rPr lang="en-US" dirty="0"/>
              <a:t>truth tables</a:t>
            </a:r>
            <a:r>
              <a:rPr lang="en-US" b="0" dirty="0"/>
              <a:t>.</a:t>
            </a:r>
          </a:p>
          <a:p>
            <a:r>
              <a:rPr lang="en-US" b="0" dirty="0"/>
              <a:t>A lookup table to determine the truth value of a sentence.</a:t>
            </a:r>
          </a:p>
          <a:p>
            <a:r>
              <a:rPr lang="en-US" b="0" dirty="0"/>
              <a:t>Columns: One for each propositional symbol, One for the sentence.</a:t>
            </a:r>
          </a:p>
          <a:p>
            <a:r>
              <a:rPr lang="en-US" b="0" dirty="0"/>
              <a:t>Rows: Enumerated possible truth values of each propositional symbol</a:t>
            </a:r>
          </a:p>
          <a:p>
            <a:r>
              <a:rPr lang="en-US" dirty="0"/>
              <a:t>Model</a:t>
            </a:r>
            <a:r>
              <a:rPr lang="en-US" b="0" dirty="0"/>
              <a:t>: A single row in this table.</a:t>
            </a:r>
          </a:p>
          <a:p>
            <a:endParaRPr lang="en-US" b="0" dirty="0"/>
          </a:p>
          <a:p>
            <a:endParaRPr lang="en-US" b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97018"/>
              </p:ext>
            </p:extLst>
          </p:nvPr>
        </p:nvGraphicFramePr>
        <p:xfrm>
          <a:off x="1524000" y="4165600"/>
          <a:ext cx="60960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</a:t>
                      </a:r>
                      <a:r>
                        <a:rPr lang="en-US" sz="1800" b="0" dirty="0"/>
                        <a:t>⋁</a:t>
                      </a:r>
                      <a:r>
                        <a:rPr lang="en-US" dirty="0"/>
                        <a:t>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1562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010400" cy="1371600"/>
          </a:xfrm>
        </p:spPr>
        <p:txBody>
          <a:bodyPr/>
          <a:lstStyle/>
          <a:p>
            <a:r>
              <a:rPr lang="en-US" dirty="0"/>
              <a:t>Truth table for basic logic connectives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42469"/>
              </p:ext>
            </p:extLst>
          </p:nvPr>
        </p:nvGraphicFramePr>
        <p:xfrm>
          <a:off x="762000" y="2590800"/>
          <a:ext cx="7391398" cy="2438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55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¬</a:t>
                      </a:r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</a:t>
                      </a:r>
                      <a:r>
                        <a:rPr lang="en-US" b="1" dirty="0"/>
                        <a:t>⋀ </a:t>
                      </a:r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</a:t>
                      </a:r>
                      <a:r>
                        <a:rPr lang="en-US" sz="1800" b="0" dirty="0"/>
                        <a:t>⋁ </a:t>
                      </a:r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⇒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</a:t>
                      </a:r>
                      <a:r>
                        <a:rPr lang="en-US" sz="1800" b="0" dirty="0"/>
                        <a:t>⟺ </a:t>
                      </a:r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155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39023" cy="1371600"/>
          </a:xfrm>
        </p:spPr>
        <p:txBody>
          <a:bodyPr/>
          <a:lstStyle/>
          <a:p>
            <a:r>
              <a:rPr lang="en-US" dirty="0"/>
              <a:t>Propositional &amp; First-order Logic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42823" y="1905000"/>
            <a:ext cx="3291840" cy="3759200"/>
          </a:xfrm>
        </p:spPr>
        <p:txBody>
          <a:bodyPr/>
          <a:lstStyle/>
          <a:p>
            <a:r>
              <a:rPr lang="en-US" dirty="0"/>
              <a:t>Propositional</a:t>
            </a:r>
          </a:p>
          <a:p>
            <a:r>
              <a:rPr lang="en-US" b="0" dirty="0"/>
              <a:t>P ⋀ Q ⇒ R</a:t>
            </a:r>
          </a:p>
          <a:p>
            <a:r>
              <a:rPr lang="en-US" b="0" dirty="0"/>
              <a:t>(¬P⋁¬Q) ⋀ (¬R⋁S)</a:t>
            </a:r>
          </a:p>
          <a:p>
            <a:r>
              <a:rPr lang="en-US" b="0" dirty="0"/>
              <a:t>(P⇒Q) ⋁ (P⇒¬S)</a:t>
            </a:r>
          </a:p>
          <a:p>
            <a:r>
              <a:rPr lang="en-US" b="0" dirty="0"/>
              <a:t>Breeze ⋀ ¬Forward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343400" y="1905000"/>
            <a:ext cx="4495800" cy="3835400"/>
          </a:xfrm>
        </p:spPr>
        <p:txBody>
          <a:bodyPr/>
          <a:lstStyle/>
          <a:p>
            <a:r>
              <a:rPr lang="en-US" dirty="0"/>
              <a:t>First-order</a:t>
            </a:r>
          </a:p>
          <a:p>
            <a:r>
              <a:rPr lang="en-US" b="0" dirty="0"/>
              <a:t>∃</a:t>
            </a:r>
            <a:r>
              <a:rPr lang="en-US" b="0" i="1" dirty="0"/>
              <a:t>x</a:t>
            </a:r>
            <a:r>
              <a:rPr lang="en-US" b="0" dirty="0"/>
              <a:t> . </a:t>
            </a:r>
            <a:r>
              <a:rPr lang="en-US" b="0" i="1" dirty="0"/>
              <a:t>red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 ⋀ </a:t>
            </a:r>
            <a:r>
              <a:rPr lang="en-US" b="0" i="1" dirty="0"/>
              <a:t>line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</a:t>
            </a:r>
          </a:p>
          <a:p>
            <a:r>
              <a:rPr lang="en-US" b="0" dirty="0"/>
              <a:t>∀</a:t>
            </a:r>
            <a:r>
              <a:rPr lang="en-US" b="0" i="1" dirty="0"/>
              <a:t>x</a:t>
            </a:r>
            <a:r>
              <a:rPr lang="en-US" b="0" dirty="0"/>
              <a:t> . </a:t>
            </a:r>
            <a:r>
              <a:rPr lang="en-US" b="0" i="1" dirty="0" err="1"/>
              <a:t>greek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 ⇒ </a:t>
            </a:r>
            <a:r>
              <a:rPr lang="en-US" b="0" i="1" dirty="0"/>
              <a:t>mortal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</a:t>
            </a:r>
          </a:p>
          <a:p>
            <a:r>
              <a:rPr lang="en-US" b="0" dirty="0"/>
              <a:t>∀</a:t>
            </a:r>
            <a:r>
              <a:rPr lang="en-US" b="0" i="1" dirty="0" err="1"/>
              <a:t>x</a:t>
            </a:r>
            <a:r>
              <a:rPr lang="en-US" b="0" dirty="0" err="1"/>
              <a:t>∃</a:t>
            </a:r>
            <a:r>
              <a:rPr lang="en-US" b="0" i="1" dirty="0" err="1"/>
              <a:t>y</a:t>
            </a:r>
            <a:r>
              <a:rPr lang="en-US" b="0" dirty="0"/>
              <a:t> . </a:t>
            </a:r>
            <a:r>
              <a:rPr lang="en-US" b="0" i="1" dirty="0"/>
              <a:t>r</a:t>
            </a:r>
            <a:r>
              <a:rPr lang="en-US" b="0" dirty="0"/>
              <a:t>(</a:t>
            </a:r>
            <a:r>
              <a:rPr lang="en-US" b="0" i="1" dirty="0" err="1"/>
              <a:t>x</a:t>
            </a:r>
            <a:r>
              <a:rPr lang="en-US" b="0" dirty="0" err="1"/>
              <a:t>,</a:t>
            </a:r>
            <a:r>
              <a:rPr lang="en-US" b="0" i="1" dirty="0" err="1"/>
              <a:t>y</a:t>
            </a:r>
            <a:r>
              <a:rPr lang="en-US" b="0" dirty="0"/>
              <a:t>)</a:t>
            </a:r>
          </a:p>
          <a:p>
            <a:r>
              <a:rPr lang="en-US" b="0" dirty="0"/>
              <a:t>∀</a:t>
            </a:r>
            <a:r>
              <a:rPr lang="en-US" b="0" i="1" dirty="0" err="1"/>
              <a:t>x</a:t>
            </a:r>
            <a:r>
              <a:rPr lang="en-US" b="0" dirty="0" err="1"/>
              <a:t>,</a:t>
            </a:r>
            <a:r>
              <a:rPr lang="en-US" b="0" i="1" dirty="0" err="1"/>
              <a:t>y</a:t>
            </a:r>
            <a:r>
              <a:rPr lang="en-US" b="0" dirty="0" err="1"/>
              <a:t>,</a:t>
            </a:r>
            <a:r>
              <a:rPr lang="en-US" b="0" i="1" dirty="0" err="1"/>
              <a:t>z</a:t>
            </a:r>
            <a:r>
              <a:rPr lang="en-US" b="0" dirty="0"/>
              <a:t> . </a:t>
            </a:r>
            <a:r>
              <a:rPr lang="en-US" b="0" i="1" dirty="0"/>
              <a:t>r</a:t>
            </a:r>
            <a:r>
              <a:rPr lang="en-US" b="0" dirty="0"/>
              <a:t>(</a:t>
            </a:r>
            <a:r>
              <a:rPr lang="en-US" b="0" i="1" dirty="0" err="1"/>
              <a:t>x</a:t>
            </a:r>
            <a:r>
              <a:rPr lang="en-US" b="0" dirty="0" err="1"/>
              <a:t>,</a:t>
            </a:r>
            <a:r>
              <a:rPr lang="en-US" b="0" i="1" dirty="0" err="1"/>
              <a:t>y</a:t>
            </a:r>
            <a:r>
              <a:rPr lang="en-US" b="0" dirty="0"/>
              <a:t>) ⇒ </a:t>
            </a:r>
            <a:r>
              <a:rPr lang="en-US" b="0" i="1" dirty="0"/>
              <a:t>s</a:t>
            </a:r>
            <a:r>
              <a:rPr lang="en-US" b="0" dirty="0"/>
              <a:t>(</a:t>
            </a:r>
            <a:r>
              <a:rPr lang="en-US" b="0" i="1" dirty="0"/>
              <a:t>F</a:t>
            </a:r>
            <a:r>
              <a:rPr lang="en-US" b="0" i="1" baseline="-25000" dirty="0"/>
              <a:t>1</a:t>
            </a:r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),</a:t>
            </a:r>
            <a:r>
              <a:rPr lang="en-US" b="0" i="1" dirty="0"/>
              <a:t>z</a:t>
            </a:r>
            <a:r>
              <a:rPr lang="en-US" b="0" dirty="0"/>
              <a:t>)</a:t>
            </a:r>
          </a:p>
          <a:p>
            <a:endParaRPr lang="en-US" b="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6319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logic gates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260600"/>
            <a:ext cx="9144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60600"/>
            <a:ext cx="9144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260600"/>
            <a:ext cx="9144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260600"/>
            <a:ext cx="914400" cy="4572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360476"/>
              </p:ext>
            </p:extLst>
          </p:nvPr>
        </p:nvGraphicFramePr>
        <p:xfrm>
          <a:off x="609598" y="2870200"/>
          <a:ext cx="7696202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8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8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8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8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</a:t>
                      </a:r>
                      <a:r>
                        <a:rPr lang="en-US" b="1" dirty="0"/>
                        <a:t>⋀ </a:t>
                      </a:r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</a:t>
                      </a:r>
                      <a:r>
                        <a:rPr lang="en-US" sz="1800" b="0" dirty="0"/>
                        <a:t>⋁ </a:t>
                      </a:r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XNOR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1736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5791200" cy="1218882"/>
          </a:xfrm>
        </p:spPr>
        <p:txBody>
          <a:bodyPr/>
          <a:lstStyle/>
          <a:p>
            <a:r>
              <a:rPr lang="en-US"/>
              <a:t>Proof methods</a:t>
            </a:r>
          </a:p>
        </p:txBody>
      </p:sp>
      <p:graphicFrame>
        <p:nvGraphicFramePr>
          <p:cNvPr id="57346" name="Object 2"/>
          <p:cNvGraphicFramePr>
            <a:graphicFrameLocks noChangeAspect="1"/>
          </p:cNvGraphicFramePr>
          <p:nvPr>
            <p:extLst/>
          </p:nvPr>
        </p:nvGraphicFramePr>
        <p:xfrm>
          <a:off x="457201" y="1627736"/>
          <a:ext cx="8192834" cy="3965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Image" r:id="rId3" imgW="11551006" imgH="5591246" progId="">
                  <p:embed/>
                </p:oleObj>
              </mc:Choice>
              <mc:Fallback>
                <p:oleObj name="Image" r:id="rId3" imgW="11551006" imgH="5591246" progId="">
                  <p:embed/>
                  <p:pic>
                    <p:nvPicPr>
                      <p:cNvPr id="573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1" y="1627736"/>
                        <a:ext cx="8192834" cy="3965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3581400"/>
            <a:ext cx="571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08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92834" cy="1371600"/>
          </a:xfrm>
        </p:spPr>
        <p:txBody>
          <a:bodyPr>
            <a:noAutofit/>
          </a:bodyPr>
          <a:lstStyle/>
          <a:p>
            <a:r>
              <a:rPr lang="en-US" dirty="0"/>
              <a:t>Entailment proof with truth table</a:t>
            </a:r>
            <a:br>
              <a:rPr lang="en-US" dirty="0"/>
            </a:br>
            <a:r>
              <a:rPr lang="en-US" sz="2400" dirty="0"/>
              <a:t>AKA, Proof via model checking, enumeration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7620000" cy="4038600"/>
          </a:xfrm>
        </p:spPr>
        <p:txBody>
          <a:bodyPr>
            <a:normAutofit/>
          </a:bodyPr>
          <a:lstStyle/>
          <a:p>
            <a:r>
              <a:rPr lang="en-US" b="0" dirty="0"/>
              <a:t>To prove a sentence, </a:t>
            </a:r>
            <a:r>
              <a:rPr lang="el-GR" b="0" i="1" dirty="0"/>
              <a:t>β</a:t>
            </a:r>
            <a:endParaRPr lang="en-US" b="0" dirty="0"/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Start with the set of true sentences, the “knowledge base”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Join them all together as one big conjunction, </a:t>
            </a:r>
            <a:r>
              <a:rPr lang="el-GR" b="0" i="1" dirty="0"/>
              <a:t>α</a:t>
            </a:r>
            <a:endParaRPr lang="en-US" b="0" dirty="0"/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Create a truth table for (</a:t>
            </a:r>
            <a:r>
              <a:rPr lang="el-GR" b="0" i="1" dirty="0"/>
              <a:t>α</a:t>
            </a:r>
            <a:r>
              <a:rPr lang="en-US" b="0" dirty="0"/>
              <a:t> ⇒ </a:t>
            </a:r>
            <a:r>
              <a:rPr lang="el-GR" b="0" i="1" dirty="0"/>
              <a:t>β</a:t>
            </a:r>
            <a:r>
              <a:rPr lang="en-US" b="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Verify that this sentence is True in </a:t>
            </a:r>
            <a:r>
              <a:rPr lang="en-US" b="0" u="sng" dirty="0"/>
              <a:t>all</a:t>
            </a:r>
            <a:r>
              <a:rPr lang="en-US" b="0" dirty="0"/>
              <a:t> models.</a:t>
            </a:r>
          </a:p>
          <a:p>
            <a:pPr marL="342900" indent="-342900">
              <a:buFont typeface="+mj-lt"/>
              <a:buAutoNum type="arabicPeriod"/>
            </a:pPr>
            <a:endParaRPr lang="en-US" b="0" dirty="0"/>
          </a:p>
          <a:p>
            <a:r>
              <a:rPr lang="en-US" b="0" dirty="0"/>
              <a:t>Algorithm is </a:t>
            </a:r>
            <a:r>
              <a:rPr lang="en-US" b="0" u="sng" dirty="0"/>
              <a:t>sound</a:t>
            </a:r>
            <a:r>
              <a:rPr lang="en-US" b="0" dirty="0"/>
              <a:t>: it directly implements the definition of entailment.</a:t>
            </a:r>
          </a:p>
          <a:p>
            <a:r>
              <a:rPr lang="en-US" b="0" dirty="0"/>
              <a:t>Algorithm is </a:t>
            </a:r>
            <a:r>
              <a:rPr lang="en-US" b="0" u="sng" dirty="0"/>
              <a:t>complete</a:t>
            </a:r>
            <a:r>
              <a:rPr lang="en-US" b="0" dirty="0"/>
              <a:t>: it works for any sentence and always terminates.</a:t>
            </a:r>
          </a:p>
          <a:p>
            <a:r>
              <a:rPr lang="en-US" b="0" dirty="0"/>
              <a:t>However, you need 2</a:t>
            </a:r>
            <a:r>
              <a:rPr lang="en-US" b="0" baseline="30000" dirty="0"/>
              <a:t>n</a:t>
            </a:r>
            <a:r>
              <a:rPr lang="en-US" b="0" dirty="0"/>
              <a:t> rows, where n is the number of proposition symbols. For sentences with lots of symbols, we need a better approach.</a:t>
            </a:r>
            <a:endParaRPr lang="en-US" b="0" baseline="30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4851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752600"/>
            <a:ext cx="485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Does ((¬P ⋁ Q) ⋀ P) entail Q?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837237"/>
            <a:ext cx="7620000" cy="563563"/>
          </a:xfrm>
        </p:spPr>
        <p:txBody>
          <a:bodyPr>
            <a:normAutofit/>
          </a:bodyPr>
          <a:lstStyle/>
          <a:p>
            <a:r>
              <a:rPr lang="en-US" sz="2400" dirty="0"/>
              <a:t>Yes! 	</a:t>
            </a:r>
            <a:r>
              <a:rPr lang="en-US" sz="2400" dirty="0">
                <a:cs typeface="Arial"/>
              </a:rPr>
              <a:t>((¬P ⋁ Q) ⋀ P)</a:t>
            </a:r>
            <a:r>
              <a:rPr lang="en-US" sz="2400" i="1" dirty="0"/>
              <a:t> </a:t>
            </a:r>
            <a:r>
              <a:rPr lang="el-GR" sz="2400" dirty="0"/>
              <a:t>⊨</a:t>
            </a:r>
            <a:r>
              <a:rPr lang="en-US" sz="2400" i="1" dirty="0"/>
              <a:t> </a:t>
            </a:r>
            <a:r>
              <a:rPr lang="en-US" sz="2400" dirty="0">
                <a:cs typeface="Arial"/>
              </a:rPr>
              <a:t>Q</a:t>
            </a:r>
            <a:endParaRPr lang="en-US" sz="24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790100"/>
              </p:ext>
            </p:extLst>
          </p:nvPr>
        </p:nvGraphicFramePr>
        <p:xfrm>
          <a:off x="457200" y="3708400"/>
          <a:ext cx="76962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29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9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8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(¬P ⋁ Q) ⋀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((¬P ⋁ Q) ⋀ P) </a:t>
                      </a:r>
                      <a:r>
                        <a:rPr lang="en-US" sz="1800" b="1" dirty="0"/>
                        <a:t>⇒ </a:t>
                      </a:r>
                      <a:r>
                        <a:rPr lang="en-US" sz="1800" b="0" dirty="0"/>
                        <a:t>Q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95300" y="2656820"/>
            <a:ext cx="7620000" cy="924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l-GR" b="0" i="1" dirty="0"/>
              <a:t>β </a:t>
            </a:r>
            <a:r>
              <a:rPr lang="en-US" dirty="0"/>
              <a:t>entails</a:t>
            </a:r>
            <a:r>
              <a:rPr lang="en-US" b="0" dirty="0"/>
              <a:t> </a:t>
            </a:r>
            <a:r>
              <a:rPr lang="el-GR" b="0" i="1" dirty="0"/>
              <a:t>α </a:t>
            </a:r>
            <a:r>
              <a:rPr lang="en-US" b="0" dirty="0"/>
              <a:t>if and only if, in every model in which </a:t>
            </a:r>
            <a:r>
              <a:rPr lang="el-GR" b="0" i="1" dirty="0"/>
              <a:t>β </a:t>
            </a:r>
            <a:r>
              <a:rPr lang="en-US" b="0" dirty="0"/>
              <a:t>is True, </a:t>
            </a:r>
            <a:r>
              <a:rPr lang="el-GR" b="0" i="1" dirty="0"/>
              <a:t>α</a:t>
            </a:r>
            <a:r>
              <a:rPr lang="en-US" b="0" dirty="0"/>
              <a:t> is also True.</a:t>
            </a:r>
          </a:p>
          <a:p>
            <a:pPr fontAlgn="auto"/>
            <a:r>
              <a:rPr lang="el-GR" b="0" i="1" dirty="0"/>
              <a:t>β </a:t>
            </a:r>
            <a:r>
              <a:rPr lang="en-US" dirty="0"/>
              <a:t>entails</a:t>
            </a:r>
            <a:r>
              <a:rPr lang="en-US" b="0" dirty="0"/>
              <a:t> </a:t>
            </a:r>
            <a:r>
              <a:rPr lang="el-GR" b="0" i="1" dirty="0"/>
              <a:t>α </a:t>
            </a:r>
            <a:r>
              <a:rPr lang="en-US" b="0" dirty="0"/>
              <a:t>if and only if, (</a:t>
            </a:r>
            <a:r>
              <a:rPr lang="el-GR" b="0" i="1" dirty="0"/>
              <a:t>β</a:t>
            </a:r>
            <a:r>
              <a:rPr lang="en-US" b="0" i="1" dirty="0"/>
              <a:t> </a:t>
            </a:r>
            <a:r>
              <a:rPr lang="en-US" b="0" dirty="0"/>
              <a:t>⇒</a:t>
            </a:r>
            <a:r>
              <a:rPr lang="en-US" b="0" i="1" dirty="0"/>
              <a:t> </a:t>
            </a:r>
            <a:r>
              <a:rPr lang="el-GR" b="0" i="1" dirty="0"/>
              <a:t>α</a:t>
            </a:r>
            <a:r>
              <a:rPr lang="en-US" b="0" dirty="0"/>
              <a:t>)</a:t>
            </a:r>
            <a:r>
              <a:rPr lang="en-US" b="0" i="1" dirty="0"/>
              <a:t> </a:t>
            </a:r>
            <a:r>
              <a:rPr lang="en-US" b="0" dirty="0"/>
              <a:t>is True in every model.</a:t>
            </a:r>
          </a:p>
          <a:p>
            <a:pPr fontAlgn="auto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619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718"/>
            <a:ext cx="55626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Propositional Inference: Enumeration Method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1676400"/>
            <a:ext cx="7405689" cy="4762500"/>
            <a:chOff x="533400" y="1562100"/>
            <a:chExt cx="7405689" cy="4762500"/>
          </a:xfrm>
        </p:grpSpPr>
        <p:pic>
          <p:nvPicPr>
            <p:cNvPr id="49157" name="Picture 3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</a:blip>
            <a:srcRect/>
            <a:stretch>
              <a:fillRect/>
            </a:stretch>
          </p:blipFill>
          <p:spPr bwMode="auto">
            <a:xfrm>
              <a:off x="533400" y="1562100"/>
              <a:ext cx="6981825" cy="476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58" name="TextBox 5"/>
            <p:cNvSpPr txBox="1">
              <a:spLocks noChangeArrowheads="1"/>
            </p:cNvSpPr>
            <p:nvPr/>
          </p:nvSpPr>
          <p:spPr bwMode="auto">
            <a:xfrm>
              <a:off x="7315200" y="2350008"/>
              <a:ext cx="623889" cy="4308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/>
                <a:t>true</a:t>
              </a:r>
            </a:p>
          </p:txBody>
        </p:sp>
      </p:grpSp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2296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718"/>
            <a:ext cx="55626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Propositional Inference: Enumeration Solution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1676400"/>
            <a:ext cx="7405689" cy="4762500"/>
            <a:chOff x="533400" y="1562100"/>
            <a:chExt cx="7405689" cy="4762500"/>
          </a:xfrm>
        </p:grpSpPr>
        <p:pic>
          <p:nvPicPr>
            <p:cNvPr id="49157" name="Picture 3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</a:blip>
            <a:srcRect/>
            <a:stretch>
              <a:fillRect/>
            </a:stretch>
          </p:blipFill>
          <p:spPr bwMode="auto">
            <a:xfrm>
              <a:off x="533400" y="1562100"/>
              <a:ext cx="6981825" cy="4762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58" name="TextBox 5"/>
            <p:cNvSpPr txBox="1">
              <a:spLocks noChangeArrowheads="1"/>
            </p:cNvSpPr>
            <p:nvPr/>
          </p:nvSpPr>
          <p:spPr bwMode="auto">
            <a:xfrm>
              <a:off x="7315200" y="2350008"/>
              <a:ext cx="623889" cy="4308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200" dirty="0"/>
                <a:t>true</a:t>
              </a:r>
            </a:p>
          </p:txBody>
        </p:sp>
      </p:grpSp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lum contrast="6000"/>
            <a:alphaModFix/>
          </a:blip>
          <a:srcRect/>
          <a:stretch>
            <a:fillRect/>
          </a:stretch>
        </p:blipFill>
        <p:spPr bwMode="auto">
          <a:xfrm>
            <a:off x="502920" y="2962656"/>
            <a:ext cx="752475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66645" y="210178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7991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0620" y="1981200"/>
            <a:ext cx="7423826" cy="4495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/>
              <a:t>Let </a:t>
            </a:r>
            <a:r>
              <a:rPr lang="en-US" altLang="en-US" sz="2800" dirty="0" err="1"/>
              <a:t>P</a:t>
            </a:r>
            <a:r>
              <a:rPr lang="en-US" altLang="en-US" sz="2800" baseline="-25000" dirty="0" err="1"/>
              <a:t>i,j</a:t>
            </a:r>
            <a:r>
              <a:rPr lang="en-US" altLang="en-US" sz="2800" dirty="0"/>
              <a:t> be true if there is a pit in [</a:t>
            </a:r>
            <a:r>
              <a:rPr lang="en-US" altLang="en-US" sz="2800" dirty="0" err="1"/>
              <a:t>i</a:t>
            </a:r>
            <a:r>
              <a:rPr lang="en-US" altLang="en-US" sz="2800" dirty="0"/>
              <a:t>, j].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/>
              <a:t>Let </a:t>
            </a:r>
            <a:r>
              <a:rPr lang="en-US" altLang="en-US" sz="2800" dirty="0" err="1"/>
              <a:t>B</a:t>
            </a:r>
            <a:r>
              <a:rPr lang="en-US" altLang="en-US" sz="2800" baseline="-25000" dirty="0" err="1"/>
              <a:t>i,j</a:t>
            </a:r>
            <a:r>
              <a:rPr lang="en-US" altLang="en-US" sz="2800" dirty="0"/>
              <a:t> be true if there is a breeze in [</a:t>
            </a:r>
            <a:r>
              <a:rPr lang="en-US" altLang="en-US" sz="2800" dirty="0" err="1"/>
              <a:t>i</a:t>
            </a:r>
            <a:r>
              <a:rPr lang="en-US" altLang="en-US" sz="2800" dirty="0"/>
              <a:t>, j].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"Pits cause breezes in adjacent squares"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/>
              <a:t>B</a:t>
            </a:r>
            <a:r>
              <a:rPr lang="en-US" altLang="en-US" sz="2400" baseline="-25000" dirty="0"/>
              <a:t>1,1  </a:t>
            </a:r>
            <a:r>
              <a:rPr lang="en-US" altLang="en-US" sz="2400" dirty="0">
                <a:sym typeface="Symbol" charset="2"/>
              </a:rPr>
              <a:t></a:t>
            </a:r>
            <a:r>
              <a:rPr lang="en-US" altLang="en-US" sz="2400" baseline="-25000" dirty="0"/>
              <a:t> 	</a:t>
            </a:r>
            <a:r>
              <a:rPr lang="en-US" altLang="en-US" sz="2400" dirty="0"/>
              <a:t>(P</a:t>
            </a:r>
            <a:r>
              <a:rPr lang="en-US" altLang="en-US" sz="2400" baseline="-25000" dirty="0"/>
              <a:t>1,2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charset="2"/>
              </a:rPr>
              <a:t></a:t>
            </a:r>
            <a:r>
              <a:rPr lang="en-US" altLang="en-US" sz="2400" dirty="0"/>
              <a:t> P</a:t>
            </a:r>
            <a:r>
              <a:rPr lang="en-US" altLang="en-US" sz="2400" baseline="-25000" dirty="0"/>
              <a:t>2,1</a:t>
            </a:r>
            <a:r>
              <a:rPr lang="en-US" altLang="en-US" sz="2400" dirty="0"/>
              <a:t>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/>
              <a:t>B</a:t>
            </a:r>
            <a:r>
              <a:rPr lang="en-US" altLang="en-US" sz="2400" baseline="-25000" dirty="0"/>
              <a:t>2,1  </a:t>
            </a:r>
            <a:r>
              <a:rPr lang="en-US" altLang="en-US" sz="2400" dirty="0">
                <a:sym typeface="Symbol" charset="2"/>
              </a:rPr>
              <a:t></a:t>
            </a:r>
            <a:r>
              <a:rPr lang="en-US" altLang="en-US" sz="2400" dirty="0"/>
              <a:t>	(P</a:t>
            </a:r>
            <a:r>
              <a:rPr lang="en-US" altLang="en-US" sz="2400" baseline="-25000" dirty="0"/>
              <a:t>1,1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charset="2"/>
              </a:rPr>
              <a:t></a:t>
            </a:r>
            <a:r>
              <a:rPr lang="en-US" altLang="en-US" sz="2400" dirty="0"/>
              <a:t> P</a:t>
            </a:r>
            <a:r>
              <a:rPr lang="en-US" altLang="en-US" sz="2400" baseline="-25000" dirty="0"/>
              <a:t>2,2 </a:t>
            </a:r>
            <a:r>
              <a:rPr lang="en-US" altLang="en-US" sz="2400" dirty="0">
                <a:sym typeface="Symbol" charset="2"/>
              </a:rPr>
              <a:t></a:t>
            </a:r>
            <a:r>
              <a:rPr lang="en-US" altLang="en-US" sz="2400" dirty="0"/>
              <a:t> P</a:t>
            </a:r>
            <a:r>
              <a:rPr lang="en-US" altLang="en-US" sz="2400" baseline="-25000" dirty="0"/>
              <a:t>3,1</a:t>
            </a:r>
            <a:r>
              <a:rPr lang="en-US" altLang="en-US" sz="2400" dirty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6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2600" dirty="0"/>
          </a:p>
          <a:p>
            <a:r>
              <a:rPr lang="en-US" sz="2800" b="0" dirty="0"/>
              <a:t>α</a:t>
            </a:r>
            <a:r>
              <a:rPr lang="en-US" sz="2800" b="0" baseline="-25000" dirty="0"/>
              <a:t>1</a:t>
            </a:r>
            <a:r>
              <a:rPr lang="en-US" sz="2800" b="0" dirty="0"/>
              <a:t> = “[1,2] is safe” (α</a:t>
            </a:r>
            <a:r>
              <a:rPr lang="en-US" sz="2800" b="0" baseline="-25000" dirty="0"/>
              <a:t>1</a:t>
            </a:r>
            <a:r>
              <a:rPr lang="en-US" sz="2800" b="0" dirty="0"/>
              <a:t> = ¬P</a:t>
            </a:r>
            <a:r>
              <a:rPr lang="en-US" sz="2800" b="0" baseline="-25000" dirty="0"/>
              <a:t>1,2</a:t>
            </a:r>
            <a:r>
              <a:rPr lang="en-US" sz="2800" b="0" dirty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6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79087" y="381000"/>
            <a:ext cx="6934200" cy="1295400"/>
          </a:xfrm>
        </p:spPr>
        <p:txBody>
          <a:bodyPr>
            <a:normAutofit/>
          </a:bodyPr>
          <a:lstStyle/>
          <a:p>
            <a:r>
              <a:rPr lang="en-US" altLang="en-US" dirty="0"/>
              <a:t>Proof with Enumeration</a:t>
            </a:r>
            <a:br>
              <a:rPr lang="en-US" altLang="en-US" dirty="0"/>
            </a:br>
            <a:r>
              <a:rPr lang="en-US" altLang="en-US" dirty="0" err="1"/>
              <a:t>Wumpus</a:t>
            </a:r>
            <a:r>
              <a:rPr lang="en-US" altLang="en-US" dirty="0"/>
              <a:t> World Example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943600" y="3886200"/>
            <a:ext cx="2401634" cy="2414453"/>
            <a:chOff x="6248400" y="3886200"/>
            <a:chExt cx="2122272" cy="2133600"/>
          </a:xfrm>
        </p:grpSpPr>
        <p:graphicFrame>
          <p:nvGraphicFramePr>
            <p:cNvPr id="7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5351571"/>
                </p:ext>
              </p:extLst>
            </p:nvPr>
          </p:nvGraphicFramePr>
          <p:xfrm>
            <a:off x="6248400" y="3886200"/>
            <a:ext cx="2122272" cy="213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4" name="Image" r:id="rId3" imgW="7141546" imgH="7179668" progId="">
                    <p:embed/>
                  </p:oleObj>
                </mc:Choice>
                <mc:Fallback>
                  <p:oleObj name="Image" r:id="rId3" imgW="7141546" imgH="7179668" progId="">
                    <p:embed/>
                    <p:pic>
                      <p:nvPicPr>
                        <p:cNvPr id="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8400" y="3886200"/>
                          <a:ext cx="2122272" cy="2133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/>
            <p:cNvSpPr/>
            <p:nvPr/>
          </p:nvSpPr>
          <p:spPr>
            <a:xfrm>
              <a:off x="6311555" y="5520930"/>
              <a:ext cx="365838" cy="365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11555" y="4988801"/>
              <a:ext cx="365838" cy="365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27055" y="5520930"/>
              <a:ext cx="365838" cy="365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286594" y="5506522"/>
              <a:ext cx="284012" cy="258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+mj-lt"/>
                </a:rPr>
                <a:t>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07637" y="5506522"/>
              <a:ext cx="284012" cy="258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+mj-lt"/>
                </a:rPr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24510" y="5658405"/>
              <a:ext cx="346727" cy="258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P?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32662" y="5659153"/>
              <a:ext cx="346727" cy="258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+mn-lt"/>
                </a:rPr>
                <a:t>P?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26065" y="5126276"/>
              <a:ext cx="346727" cy="258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P?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32662" y="5127024"/>
              <a:ext cx="346727" cy="258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P?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0231" y="5659153"/>
              <a:ext cx="346727" cy="258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391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29574" y="304800"/>
            <a:ext cx="6934200" cy="1295400"/>
          </a:xfrm>
        </p:spPr>
        <p:txBody>
          <a:bodyPr/>
          <a:lstStyle/>
          <a:p>
            <a:r>
              <a:rPr lang="en-US" altLang="en-US" dirty="0" err="1"/>
              <a:t>Wumpus</a:t>
            </a:r>
            <a:r>
              <a:rPr lang="en-US" altLang="en-US" dirty="0"/>
              <a:t> World: </a:t>
            </a:r>
            <a:br>
              <a:rPr lang="en-US" altLang="en-US" dirty="0"/>
            </a:br>
            <a:r>
              <a:rPr lang="en-US" altLang="en-US" dirty="0"/>
              <a:t>Truth Tables for Inference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30208" r="7813" b="32292"/>
          <a:stretch>
            <a:fillRect/>
          </a:stretch>
        </p:blipFill>
        <p:spPr bwMode="auto">
          <a:xfrm>
            <a:off x="685800" y="1752600"/>
            <a:ext cx="7543800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2417" y="578485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+mj-lt"/>
              </a:rPr>
              <a:t>KB</a:t>
            </a:r>
            <a:r>
              <a:rPr lang="en-US" b="1">
                <a:latin typeface="+mj-lt"/>
              </a:rPr>
              <a:t> </a:t>
            </a:r>
            <a:r>
              <a:rPr lang="en-US" dirty="0">
                <a:latin typeface="+mj-lt"/>
              </a:rPr>
              <a:t>⊨ </a:t>
            </a:r>
            <a:r>
              <a:rPr lang="en-US" b="1" dirty="0">
                <a:latin typeface="+mj-lt"/>
              </a:rPr>
              <a:t>α</a:t>
            </a:r>
            <a:r>
              <a:rPr lang="en-US" b="1" baseline="-25000" dirty="0">
                <a:latin typeface="+mj-lt"/>
              </a:rPr>
              <a:t>1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4800" cy="1371600"/>
          </a:xfrm>
        </p:spPr>
        <p:txBody>
          <a:bodyPr/>
          <a:lstStyle/>
          <a:p>
            <a:r>
              <a:rPr lang="en-US" dirty="0"/>
              <a:t>Proofs using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2480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Applying rules of inference directly to the sentences in the KB to construct a proof of the desired sentences without consulting models.</a:t>
            </a:r>
          </a:p>
          <a:p>
            <a:r>
              <a:rPr lang="en-US" sz="2400" dirty="0"/>
              <a:t>Suitable when the number of models is large but the length of proof is short </a:t>
            </a:r>
            <a:r>
              <a:rPr lang="en-US" sz="2400" dirty="0">
                <a:sym typeface="Wingdings"/>
              </a:rPr>
              <a:t> Theorem proving can be more efficient than model checking.</a:t>
            </a:r>
          </a:p>
          <a:p>
            <a:r>
              <a:rPr lang="en-US" sz="2400" dirty="0">
                <a:sym typeface="Wingdings"/>
              </a:rPr>
              <a:t>Key concepts: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b="0" dirty="0">
                <a:sym typeface="Wingdings"/>
              </a:rPr>
              <a:t>Logical Equivalence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b="0" dirty="0">
                <a:sym typeface="Wingdings"/>
              </a:rPr>
              <a:t>Validity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b="0" dirty="0">
                <a:sym typeface="Wingdings"/>
              </a:rPr>
              <a:t>Satisfiability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2301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Equivalence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Two sentences are logically equivalent if they have identical columns a truth table.</a:t>
            </a:r>
          </a:p>
          <a:p>
            <a:r>
              <a:rPr lang="en-US" b="0" dirty="0"/>
              <a:t>Example: Are these two equivalent?  P </a:t>
            </a:r>
            <a:r>
              <a:rPr lang="en-US" dirty="0"/>
              <a:t>⇒ </a:t>
            </a:r>
            <a:r>
              <a:rPr lang="en-US" b="0" dirty="0"/>
              <a:t>Q, ¬P ⋁ Q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Yes! An implication is equivalent to the disjunction of the consequent and the negation of the antecedent (</a:t>
            </a:r>
            <a:r>
              <a:rPr lang="en-US" b="0" i="1" dirty="0"/>
              <a:t>implication elimination</a:t>
            </a:r>
            <a:r>
              <a:rPr lang="en-US" b="0" dirty="0"/>
              <a:t>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19200" y="3124200"/>
          <a:ext cx="6096000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 ⇒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¬P ⋁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666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315200" cy="914082"/>
          </a:xfrm>
        </p:spPr>
        <p:txBody>
          <a:bodyPr/>
          <a:lstStyle/>
          <a:p>
            <a:r>
              <a:rPr lang="en-US"/>
              <a:t>Knowledge-Based Agent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86238" y="1371600"/>
            <a:ext cx="4881562" cy="50292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Agent that uses </a:t>
            </a:r>
            <a:r>
              <a:rPr lang="en-US" b="1" dirty="0"/>
              <a:t>prior</a:t>
            </a:r>
            <a:r>
              <a:rPr lang="en-US" dirty="0"/>
              <a:t> or </a:t>
            </a:r>
            <a:r>
              <a:rPr lang="en-US" b="1" dirty="0"/>
              <a:t>acquired</a:t>
            </a:r>
            <a:r>
              <a:rPr lang="en-US" dirty="0"/>
              <a:t> knowledge to achieve its goals</a:t>
            </a:r>
          </a:p>
          <a:p>
            <a:pPr lvl="1"/>
            <a:r>
              <a:rPr lang="en-US" sz="1800" dirty="0"/>
              <a:t>Can make informed decisions </a:t>
            </a:r>
          </a:p>
          <a:p>
            <a:pPr lvl="1"/>
            <a:r>
              <a:rPr lang="en-US" sz="1800" dirty="0"/>
              <a:t>Can make more efficient decisions</a:t>
            </a:r>
          </a:p>
          <a:p>
            <a:pPr>
              <a:spcBef>
                <a:spcPts val="1224"/>
              </a:spcBef>
            </a:pPr>
            <a:r>
              <a:rPr lang="en-US" dirty="0"/>
              <a:t>Knowledge Base (KB): contains a set of </a:t>
            </a:r>
            <a:r>
              <a:rPr lang="en-US" u="sng" dirty="0"/>
              <a:t>representations</a:t>
            </a:r>
            <a:r>
              <a:rPr lang="en-US" dirty="0"/>
              <a:t> of facts about the Agent’s environment.</a:t>
            </a:r>
          </a:p>
          <a:p>
            <a:r>
              <a:rPr lang="en-US" dirty="0"/>
              <a:t>Each representation is called a </a:t>
            </a:r>
            <a:r>
              <a:rPr lang="en-US" b="1" dirty="0"/>
              <a:t>sentence. </a:t>
            </a:r>
          </a:p>
          <a:p>
            <a:r>
              <a:rPr lang="en-US" dirty="0"/>
              <a:t>Use </a:t>
            </a:r>
            <a:r>
              <a:rPr lang="en-US" b="1" dirty="0"/>
              <a:t>knowledge representation language</a:t>
            </a:r>
            <a:r>
              <a:rPr lang="en-US" dirty="0"/>
              <a:t>, to TELL the agent what to know, e.g., (temperature 72F)</a:t>
            </a:r>
          </a:p>
          <a:p>
            <a:r>
              <a:rPr lang="en-US" dirty="0"/>
              <a:t>Query what to do by ASK-</a:t>
            </a:r>
            <a:r>
              <a:rPr lang="en-US" dirty="0" err="1"/>
              <a:t>ing</a:t>
            </a:r>
            <a:r>
              <a:rPr lang="en-US" dirty="0"/>
              <a:t> the agent.</a:t>
            </a:r>
          </a:p>
          <a:p>
            <a:r>
              <a:rPr lang="en-US" dirty="0"/>
              <a:t>Agent can use inference to deduce new facts from TELL-</a:t>
            </a:r>
            <a:r>
              <a:rPr lang="en-US" dirty="0" err="1"/>
              <a:t>ed</a:t>
            </a:r>
            <a:r>
              <a:rPr lang="en-US" dirty="0"/>
              <a:t> facts.</a:t>
            </a:r>
            <a:endParaRPr lang="en-US" b="1" dirty="0"/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4800" y="1371600"/>
            <a:ext cx="3505200" cy="5181600"/>
            <a:chOff x="304800" y="1524000"/>
            <a:chExt cx="3505200" cy="5181600"/>
          </a:xfrm>
        </p:grpSpPr>
        <p:grpSp>
          <p:nvGrpSpPr>
            <p:cNvPr id="16391" name="Group 9"/>
            <p:cNvGrpSpPr>
              <a:grpSpLocks/>
            </p:cNvGrpSpPr>
            <p:nvPr/>
          </p:nvGrpSpPr>
          <p:grpSpPr bwMode="auto">
            <a:xfrm>
              <a:off x="1676400" y="2514602"/>
              <a:ext cx="1828800" cy="2049464"/>
              <a:chOff x="384" y="2064"/>
              <a:chExt cx="1152" cy="1291"/>
            </a:xfrm>
          </p:grpSpPr>
          <p:grpSp>
            <p:nvGrpSpPr>
              <p:cNvPr id="16400" name="Group 6"/>
              <p:cNvGrpSpPr>
                <a:grpSpLocks/>
              </p:cNvGrpSpPr>
              <p:nvPr/>
            </p:nvGrpSpPr>
            <p:grpSpPr bwMode="auto">
              <a:xfrm>
                <a:off x="384" y="2064"/>
                <a:ext cx="1152" cy="1291"/>
                <a:chOff x="288" y="1056"/>
                <a:chExt cx="1152" cy="1291"/>
              </a:xfrm>
            </p:grpSpPr>
            <p:sp>
              <p:nvSpPr>
                <p:cNvPr id="16403" name="Rectangle 4"/>
                <p:cNvSpPr>
                  <a:spLocks noChangeArrowheads="1"/>
                </p:cNvSpPr>
                <p:nvPr/>
              </p:nvSpPr>
              <p:spPr bwMode="auto">
                <a:xfrm>
                  <a:off x="288" y="1056"/>
                  <a:ext cx="1152" cy="384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16404" name="Rectangle 5"/>
                <p:cNvSpPr>
                  <a:spLocks noChangeArrowheads="1"/>
                </p:cNvSpPr>
                <p:nvPr/>
              </p:nvSpPr>
              <p:spPr bwMode="auto">
                <a:xfrm>
                  <a:off x="288" y="1440"/>
                  <a:ext cx="1152" cy="907"/>
                </a:xfrm>
                <a:prstGeom prst="rect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lt"/>
                  </a:endParaRPr>
                </a:p>
              </p:txBody>
            </p:sp>
          </p:grpSp>
          <p:sp>
            <p:nvSpPr>
              <p:cNvPr id="16401" name="Text Box 7"/>
              <p:cNvSpPr txBox="1">
                <a:spLocks noChangeArrowheads="1"/>
              </p:cNvSpPr>
              <p:nvPr/>
            </p:nvSpPr>
            <p:spPr bwMode="auto">
              <a:xfrm>
                <a:off x="384" y="2496"/>
                <a:ext cx="1149" cy="8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 dirty="0">
                    <a:latin typeface="+mn-lt"/>
                  </a:rPr>
                  <a:t>Knowledge Base</a:t>
                </a:r>
              </a:p>
              <a:p>
                <a:r>
                  <a:rPr lang="en-US" sz="1600" dirty="0">
                    <a:latin typeface="+mn-lt"/>
                  </a:rPr>
                  <a:t>(Sentence 1, </a:t>
                </a:r>
              </a:p>
              <a:p>
                <a:r>
                  <a:rPr lang="en-US" sz="1600" dirty="0">
                    <a:latin typeface="+mn-lt"/>
                  </a:rPr>
                  <a:t> Sentence 2,</a:t>
                </a:r>
              </a:p>
              <a:p>
                <a:r>
                  <a:rPr lang="en-US" sz="1600" dirty="0">
                    <a:latin typeface="+mn-lt"/>
                  </a:rPr>
                  <a:t> Sentence 3.</a:t>
                </a:r>
              </a:p>
              <a:p>
                <a:r>
                  <a:rPr lang="en-US" sz="1600" dirty="0">
                    <a:latin typeface="+mn-lt"/>
                  </a:rPr>
                  <a:t> …)</a:t>
                </a:r>
              </a:p>
            </p:txBody>
          </p:sp>
          <p:sp>
            <p:nvSpPr>
              <p:cNvPr id="16402" name="Text Box 8"/>
              <p:cNvSpPr txBox="1">
                <a:spLocks noChangeArrowheads="1"/>
              </p:cNvSpPr>
              <p:nvPr/>
            </p:nvSpPr>
            <p:spPr bwMode="auto">
              <a:xfrm>
                <a:off x="384" y="2160"/>
                <a:ext cx="1143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b="1" dirty="0">
                    <a:latin typeface="+mn-lt"/>
                  </a:rPr>
                  <a:t>Inference engine</a:t>
                </a:r>
              </a:p>
            </p:txBody>
          </p:sp>
        </p:grpSp>
        <p:sp>
          <p:nvSpPr>
            <p:cNvPr id="16392" name="Text Box 10"/>
            <p:cNvSpPr txBox="1">
              <a:spLocks noChangeArrowheads="1"/>
            </p:cNvSpPr>
            <p:nvPr/>
          </p:nvSpPr>
          <p:spPr bwMode="auto">
            <a:xfrm>
              <a:off x="1111249" y="1654175"/>
              <a:ext cx="262255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+mn-lt"/>
                </a:rPr>
                <a:t>Domain independent </a:t>
              </a:r>
            </a:p>
            <a:p>
              <a:r>
                <a:rPr lang="en-US" sz="2000" dirty="0">
                  <a:latin typeface="+mn-lt"/>
                </a:rPr>
                <a:t>algorithms</a:t>
              </a:r>
            </a:p>
          </p:txBody>
        </p:sp>
        <p:sp>
          <p:nvSpPr>
            <p:cNvPr id="16393" name="Text Box 11"/>
            <p:cNvSpPr txBox="1">
              <a:spLocks noChangeArrowheads="1"/>
            </p:cNvSpPr>
            <p:nvPr/>
          </p:nvSpPr>
          <p:spPr bwMode="auto">
            <a:xfrm>
              <a:off x="685800" y="4876800"/>
              <a:ext cx="2906713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latin typeface="+mn-lt"/>
                </a:rPr>
                <a:t>Domain specific content</a:t>
              </a:r>
            </a:p>
          </p:txBody>
        </p:sp>
        <p:sp>
          <p:nvSpPr>
            <p:cNvPr id="16394" name="Line 12"/>
            <p:cNvSpPr>
              <a:spLocks noChangeShapeType="1"/>
            </p:cNvSpPr>
            <p:nvPr/>
          </p:nvSpPr>
          <p:spPr bwMode="auto">
            <a:xfrm flipV="1">
              <a:off x="2438398" y="4572000"/>
              <a:ext cx="304801" cy="338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395" name="Line 13"/>
            <p:cNvSpPr>
              <a:spLocks noChangeShapeType="1"/>
            </p:cNvSpPr>
            <p:nvPr/>
          </p:nvSpPr>
          <p:spPr bwMode="auto">
            <a:xfrm>
              <a:off x="2514599" y="2201868"/>
              <a:ext cx="228599" cy="3127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396" name="Text Box 14"/>
            <p:cNvSpPr txBox="1">
              <a:spLocks noChangeArrowheads="1"/>
            </p:cNvSpPr>
            <p:nvPr/>
          </p:nvSpPr>
          <p:spPr bwMode="auto">
            <a:xfrm>
              <a:off x="457200" y="3276600"/>
              <a:ext cx="8255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+mj-lt"/>
                </a:rPr>
                <a:t>TELL</a:t>
              </a:r>
            </a:p>
          </p:txBody>
        </p:sp>
        <p:sp>
          <p:nvSpPr>
            <p:cNvPr id="16397" name="Text Box 15"/>
            <p:cNvSpPr txBox="1">
              <a:spLocks noChangeArrowheads="1"/>
            </p:cNvSpPr>
            <p:nvPr/>
          </p:nvSpPr>
          <p:spPr bwMode="auto">
            <a:xfrm>
              <a:off x="457200" y="2667000"/>
              <a:ext cx="7239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+mj-lt"/>
                </a:rPr>
                <a:t>ASK</a:t>
              </a:r>
            </a:p>
          </p:txBody>
        </p:sp>
        <p:sp>
          <p:nvSpPr>
            <p:cNvPr id="16398" name="Line 16"/>
            <p:cNvSpPr>
              <a:spLocks noChangeShapeType="1"/>
            </p:cNvSpPr>
            <p:nvPr/>
          </p:nvSpPr>
          <p:spPr bwMode="auto">
            <a:xfrm>
              <a:off x="1143000" y="34290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6399" name="Line 17"/>
            <p:cNvSpPr>
              <a:spLocks noChangeShapeType="1"/>
            </p:cNvSpPr>
            <p:nvPr/>
          </p:nvSpPr>
          <p:spPr bwMode="auto">
            <a:xfrm>
              <a:off x="1143000" y="28956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04800" y="1524000"/>
              <a:ext cx="3505200" cy="518160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3750" y="5410200"/>
              <a:ext cx="2711450" cy="107721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+mn-lt"/>
                </a:rPr>
                <a:t>Syntax</a:t>
              </a:r>
              <a:r>
                <a:rPr lang="en-US" sz="1600" dirty="0">
                  <a:latin typeface="+mn-lt"/>
                </a:rPr>
                <a:t>: how sentences are expressed.</a:t>
              </a:r>
            </a:p>
            <a:p>
              <a:r>
                <a:rPr lang="en-US" sz="1600" b="1" dirty="0">
                  <a:latin typeface="+mn-lt"/>
                </a:rPr>
                <a:t>Semantics</a:t>
              </a:r>
              <a:r>
                <a:rPr lang="en-US" sz="1600" dirty="0">
                  <a:latin typeface="+mn-lt"/>
                </a:rPr>
                <a:t>: meaning of the sentence, e.g., truth value.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196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5791200" cy="914400"/>
          </a:xfrm>
        </p:spPr>
        <p:txBody>
          <a:bodyPr/>
          <a:lstStyle/>
          <a:p>
            <a:r>
              <a:rPr lang="en-US" dirty="0"/>
              <a:t>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600200"/>
          </a:xfrm>
        </p:spPr>
        <p:txBody>
          <a:bodyPr>
            <a:normAutofit/>
          </a:bodyPr>
          <a:lstStyle/>
          <a:p>
            <a:r>
              <a:rPr lang="en-US" sz="2400" b="0" dirty="0"/>
              <a:t>A sentence is </a:t>
            </a:r>
            <a:r>
              <a:rPr lang="en-US" sz="2400" b="0" i="1" dirty="0"/>
              <a:t>valid</a:t>
            </a:r>
            <a:r>
              <a:rPr lang="en-US" sz="2400" b="0" dirty="0"/>
              <a:t> if it is true in </a:t>
            </a:r>
            <a:r>
              <a:rPr lang="en-US" sz="2400" b="0" u="sng" dirty="0"/>
              <a:t>all</a:t>
            </a:r>
            <a:r>
              <a:rPr lang="en-US" sz="2400" b="0" dirty="0"/>
              <a:t> models.</a:t>
            </a:r>
          </a:p>
          <a:p>
            <a:r>
              <a:rPr lang="en-US" sz="2400" b="0" dirty="0"/>
              <a:t>E.g., P ⋁ ¬P is valid.</a:t>
            </a:r>
          </a:p>
          <a:p>
            <a:r>
              <a:rPr lang="en-US" sz="2400" b="0" dirty="0"/>
              <a:t>Valid sentences are Tautologies. </a:t>
            </a:r>
          </a:p>
          <a:p>
            <a:endParaRPr lang="en-US" sz="2400" dirty="0">
              <a:solidFill>
                <a:srgbClr val="D1282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3504883"/>
            <a:ext cx="5791200" cy="914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-60" baseline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Satisfiability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4572000"/>
            <a:ext cx="76200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/>
              <a:t>A sentence is </a:t>
            </a:r>
            <a:r>
              <a:rPr lang="en-US" sz="2400" b="0" i="1" dirty="0" err="1"/>
              <a:t>satisfiable</a:t>
            </a:r>
            <a:r>
              <a:rPr lang="en-US" sz="2400" b="0" dirty="0"/>
              <a:t> if it is true in </a:t>
            </a:r>
            <a:r>
              <a:rPr lang="en-US" sz="2400" b="0" u="sng" dirty="0"/>
              <a:t>at least one </a:t>
            </a:r>
            <a:r>
              <a:rPr lang="en-US" sz="2400" b="0" dirty="0"/>
              <a:t>model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2695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6400800" cy="990600"/>
          </a:xfrm>
        </p:spPr>
        <p:txBody>
          <a:bodyPr>
            <a:normAutofit/>
          </a:bodyPr>
          <a:lstStyle/>
          <a:p>
            <a:r>
              <a:rPr lang="en-US" dirty="0"/>
              <a:t>Validity </a:t>
            </a:r>
            <a:r>
              <a:rPr lang="en-US"/>
              <a:t>and Satisfiability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15240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b="0" dirty="0"/>
              <a:t>A sentence is </a:t>
            </a:r>
            <a:r>
              <a:rPr lang="en-US" sz="2400" dirty="0"/>
              <a:t>valid</a:t>
            </a:r>
            <a:r>
              <a:rPr lang="en-US" sz="2400" b="0" dirty="0"/>
              <a:t> if it is true in </a:t>
            </a:r>
            <a:r>
              <a:rPr lang="en-US" sz="2400" b="0" u="sng" dirty="0"/>
              <a:t>all</a:t>
            </a:r>
            <a:r>
              <a:rPr lang="en-US" sz="2400" b="0" dirty="0"/>
              <a:t> models.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0" dirty="0"/>
              <a:t>A sentence is </a:t>
            </a:r>
            <a:r>
              <a:rPr lang="en-US" sz="2400" dirty="0" err="1"/>
              <a:t>satisfiable</a:t>
            </a:r>
            <a:r>
              <a:rPr lang="en-US" sz="2400" b="0" dirty="0"/>
              <a:t> if it is true in </a:t>
            </a:r>
            <a:r>
              <a:rPr lang="en-US" sz="2400" b="0" u="sng" dirty="0"/>
              <a:t>at least one </a:t>
            </a:r>
            <a:r>
              <a:rPr lang="en-US" sz="2400" b="0" dirty="0"/>
              <a:t>model.</a:t>
            </a:r>
          </a:p>
          <a:p>
            <a:r>
              <a:rPr lang="el-GR" sz="2400" i="1" dirty="0"/>
              <a:t>α</a:t>
            </a:r>
            <a:r>
              <a:rPr lang="en-US" sz="2400" dirty="0"/>
              <a:t> is </a:t>
            </a:r>
            <a:r>
              <a:rPr lang="en-US" sz="2400" i="1" dirty="0"/>
              <a:t>valid</a:t>
            </a:r>
            <a:r>
              <a:rPr lang="en-US" sz="2400" dirty="0"/>
              <a:t> if and only if </a:t>
            </a:r>
            <a:r>
              <a:rPr lang="en-US" sz="2400" dirty="0">
                <a:cs typeface="Arial"/>
              </a:rPr>
              <a:t>¬</a:t>
            </a:r>
            <a:r>
              <a:rPr lang="el-GR" sz="2400" i="1" dirty="0"/>
              <a:t>α</a:t>
            </a:r>
            <a:r>
              <a:rPr lang="en-US" sz="2400" dirty="0"/>
              <a:t> is </a:t>
            </a:r>
            <a:r>
              <a:rPr lang="en-US" sz="2400" i="1" dirty="0" err="1"/>
              <a:t>unsatisfiable</a:t>
            </a:r>
            <a:r>
              <a:rPr lang="en-US" sz="2400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cs typeface="Arial"/>
              </a:rPr>
              <a:t>¬</a:t>
            </a:r>
            <a:r>
              <a:rPr lang="el-GR" sz="2000" b="0" dirty="0"/>
              <a:t>α</a:t>
            </a:r>
            <a:r>
              <a:rPr lang="en-US" sz="2000" b="0" dirty="0"/>
              <a:t> is </a:t>
            </a:r>
            <a:r>
              <a:rPr lang="en-US" sz="2000" b="0" dirty="0" err="1"/>
              <a:t>unsatisfiable</a:t>
            </a:r>
            <a:r>
              <a:rPr lang="en-US" sz="2000" b="0" dirty="0"/>
              <a:t> </a:t>
            </a:r>
            <a:r>
              <a:rPr lang="en-US" sz="2000" b="0" dirty="0">
                <a:sym typeface="Wingdings"/>
              </a:rPr>
              <a:t>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cs typeface="Arial"/>
              </a:rPr>
              <a:t>¬</a:t>
            </a:r>
            <a:r>
              <a:rPr lang="el-GR" sz="2000" b="0" dirty="0"/>
              <a:t>α</a:t>
            </a:r>
            <a:r>
              <a:rPr lang="en-US" sz="2000" b="0" dirty="0"/>
              <a:t> is false in all models </a:t>
            </a:r>
            <a:r>
              <a:rPr lang="en-US" sz="2000" b="0" dirty="0">
                <a:sym typeface="Wingdings"/>
              </a:rPr>
              <a:t>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l-GR" sz="2000" b="0" dirty="0"/>
              <a:t>α</a:t>
            </a:r>
            <a:r>
              <a:rPr lang="en-US" sz="2000" b="0" dirty="0"/>
              <a:t> is true in all models </a:t>
            </a:r>
            <a:r>
              <a:rPr lang="en-US" sz="2000" b="0" dirty="0">
                <a:sym typeface="Wingdings"/>
              </a:rPr>
              <a:t>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l-GR" sz="2000" b="0" dirty="0"/>
              <a:t>α</a:t>
            </a:r>
            <a:r>
              <a:rPr lang="en-US" sz="2000" b="0" dirty="0"/>
              <a:t> is valid</a:t>
            </a:r>
            <a:endParaRPr lang="en-US" sz="2000" b="0" i="1" dirty="0"/>
          </a:p>
          <a:p>
            <a:pPr>
              <a:spcAft>
                <a:spcPts val="0"/>
              </a:spcAft>
            </a:pPr>
            <a:r>
              <a:rPr lang="el-GR" sz="2400" i="1" dirty="0"/>
              <a:t>α</a:t>
            </a:r>
            <a:r>
              <a:rPr lang="en-US" sz="2400" dirty="0"/>
              <a:t> is </a:t>
            </a:r>
            <a:r>
              <a:rPr lang="en-US" sz="2400" i="1" dirty="0" err="1"/>
              <a:t>satisfiable</a:t>
            </a:r>
            <a:r>
              <a:rPr lang="en-US" sz="2400" dirty="0"/>
              <a:t> if and only if </a:t>
            </a:r>
            <a:r>
              <a:rPr lang="en-US" sz="2400" dirty="0">
                <a:cs typeface="Arial"/>
              </a:rPr>
              <a:t>¬</a:t>
            </a:r>
            <a:r>
              <a:rPr lang="el-GR" sz="2400" i="1" dirty="0"/>
              <a:t>α</a:t>
            </a:r>
            <a:r>
              <a:rPr lang="en-US" sz="2400" dirty="0"/>
              <a:t> is </a:t>
            </a:r>
            <a:r>
              <a:rPr lang="en-US" sz="2400" i="1" dirty="0"/>
              <a:t>not valid</a:t>
            </a:r>
            <a:r>
              <a:rPr lang="en-US" sz="2400" dirty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cs typeface="Arial"/>
              </a:rPr>
              <a:t>¬</a:t>
            </a:r>
            <a:r>
              <a:rPr lang="el-GR" sz="2000" b="0" dirty="0"/>
              <a:t>α</a:t>
            </a:r>
            <a:r>
              <a:rPr lang="en-US" sz="2000" b="0" dirty="0"/>
              <a:t> is not valid </a:t>
            </a:r>
            <a:r>
              <a:rPr lang="en-US" sz="2000" b="0" dirty="0">
                <a:sym typeface="Wingdings"/>
              </a:rPr>
              <a:t> </a:t>
            </a:r>
            <a:r>
              <a:rPr lang="en-US" sz="2000" b="0" dirty="0">
                <a:cs typeface="Arial"/>
              </a:rPr>
              <a:t>¬</a:t>
            </a:r>
            <a:r>
              <a:rPr lang="el-GR" sz="2000" b="0" dirty="0"/>
              <a:t>α</a:t>
            </a:r>
            <a:r>
              <a:rPr lang="en-US" sz="2000" b="0" dirty="0"/>
              <a:t> is not true in all models </a:t>
            </a:r>
            <a:r>
              <a:rPr lang="en-US" sz="2000" b="0" dirty="0">
                <a:sym typeface="Wingdings"/>
              </a:rPr>
              <a:t>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ym typeface="Wingdings"/>
              </a:rPr>
              <a:t>at least one model </a:t>
            </a:r>
            <a:r>
              <a:rPr lang="en-US" sz="2000" b="0" dirty="0">
                <a:cs typeface="Arial"/>
              </a:rPr>
              <a:t>¬</a:t>
            </a:r>
            <a:r>
              <a:rPr lang="el-GR" sz="2000" b="0" dirty="0"/>
              <a:t>α</a:t>
            </a:r>
            <a:r>
              <a:rPr lang="en-US" sz="2000" b="0" dirty="0"/>
              <a:t> is false </a:t>
            </a:r>
            <a:r>
              <a:rPr lang="en-US" sz="2000" b="0" dirty="0">
                <a:sym typeface="Wingdings"/>
              </a:rPr>
              <a:t>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ym typeface="Wingdings"/>
              </a:rPr>
              <a:t>at least one model </a:t>
            </a:r>
            <a:r>
              <a:rPr lang="el-GR" sz="2000" b="0" dirty="0"/>
              <a:t>α</a:t>
            </a:r>
            <a:r>
              <a:rPr lang="en-US" sz="2000" b="0" dirty="0"/>
              <a:t> is true </a:t>
            </a:r>
            <a:r>
              <a:rPr lang="en-US" sz="2000" b="0" dirty="0">
                <a:sym typeface="Wingdings"/>
              </a:rPr>
              <a:t>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l-GR" sz="2000" b="0" dirty="0"/>
              <a:t>α</a:t>
            </a:r>
            <a:r>
              <a:rPr lang="en-US" sz="2000" b="0" dirty="0"/>
              <a:t> is </a:t>
            </a:r>
            <a:r>
              <a:rPr lang="en-US" sz="2000" b="0" dirty="0" err="1"/>
              <a:t>satisfiable</a:t>
            </a:r>
            <a:endParaRPr lang="en-US" sz="2000" b="0" dirty="0"/>
          </a:p>
          <a:p>
            <a:endParaRPr lang="en-US" sz="2400" b="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4258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A sentence that is </a:t>
            </a:r>
            <a:r>
              <a:rPr lang="en-US" b="0" u="sng" dirty="0"/>
              <a:t>necessarily</a:t>
            </a:r>
            <a:r>
              <a:rPr lang="en-US" b="0" dirty="0"/>
              <a:t> True, in </a:t>
            </a:r>
            <a:r>
              <a:rPr lang="en-US" b="0" u="sng" dirty="0"/>
              <a:t>all</a:t>
            </a:r>
            <a:r>
              <a:rPr lang="en-US" b="0" dirty="0"/>
              <a:t> models (rows of a truth table)</a:t>
            </a:r>
          </a:p>
          <a:p>
            <a:endParaRPr lang="en-US" b="0" dirty="0"/>
          </a:p>
          <a:p>
            <a:r>
              <a:rPr lang="en-US" b="0" dirty="0"/>
              <a:t>Because P </a:t>
            </a:r>
            <a:r>
              <a:rPr lang="en-US" dirty="0"/>
              <a:t>⇒ </a:t>
            </a:r>
            <a:r>
              <a:rPr lang="en-US" b="0" dirty="0"/>
              <a:t>Q is equivalent to ¬P ⋁ Q, the following is a tautology:</a:t>
            </a:r>
          </a:p>
          <a:p>
            <a:r>
              <a:rPr lang="en-US" b="0" dirty="0"/>
              <a:t>(P </a:t>
            </a:r>
            <a:r>
              <a:rPr lang="en-US" dirty="0"/>
              <a:t>⇒ </a:t>
            </a:r>
            <a:r>
              <a:rPr lang="en-US" b="0" dirty="0"/>
              <a:t>Q) ⟺ (¬P ⋁ Q)</a:t>
            </a:r>
          </a:p>
          <a:p>
            <a:endParaRPr lang="en-US" b="0" dirty="0"/>
          </a:p>
          <a:p>
            <a:r>
              <a:rPr lang="en-US" b="0" dirty="0"/>
              <a:t>It is also a tautology for any pair of sentences, </a:t>
            </a:r>
            <a:r>
              <a:rPr lang="el-GR" b="0" dirty="0"/>
              <a:t>α</a:t>
            </a:r>
            <a:r>
              <a:rPr lang="en-US" b="0" dirty="0"/>
              <a:t> and </a:t>
            </a:r>
            <a:r>
              <a:rPr lang="el-GR" b="0" dirty="0"/>
              <a:t>β</a:t>
            </a:r>
            <a:r>
              <a:rPr lang="en-US" b="0" dirty="0"/>
              <a:t>:</a:t>
            </a:r>
          </a:p>
          <a:p>
            <a:r>
              <a:rPr lang="en-US" b="0" dirty="0"/>
              <a:t>(</a:t>
            </a:r>
            <a:r>
              <a:rPr lang="el-GR" b="0" dirty="0"/>
              <a:t>α</a:t>
            </a:r>
            <a:r>
              <a:rPr lang="en-US" b="0" dirty="0"/>
              <a:t> ⇒ </a:t>
            </a:r>
            <a:r>
              <a:rPr lang="el-GR" b="0" dirty="0"/>
              <a:t>β</a:t>
            </a:r>
            <a:r>
              <a:rPr lang="en-US" b="0" dirty="0"/>
              <a:t>) ⟺ (¬</a:t>
            </a:r>
            <a:r>
              <a:rPr lang="el-GR" b="0" dirty="0"/>
              <a:t>α</a:t>
            </a:r>
            <a:r>
              <a:rPr lang="en-US" b="0" dirty="0"/>
              <a:t> ⋁ </a:t>
            </a:r>
            <a:r>
              <a:rPr lang="el-GR" b="0" dirty="0"/>
              <a:t>β</a:t>
            </a:r>
            <a:r>
              <a:rPr lang="en-US" b="0" dirty="0"/>
              <a:t>)</a:t>
            </a:r>
          </a:p>
          <a:p>
            <a:endParaRPr lang="en-US" b="0" dirty="0"/>
          </a:p>
          <a:p>
            <a:r>
              <a:rPr lang="en-US" b="0" dirty="0"/>
              <a:t>There are many important tautologies, some with their own special names. 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310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36" y="304800"/>
            <a:ext cx="8229600" cy="1219200"/>
          </a:xfrm>
        </p:spPr>
        <p:txBody>
          <a:bodyPr>
            <a:normAutofit/>
          </a:bodyPr>
          <a:lstStyle/>
          <a:p>
            <a:r>
              <a:rPr lang="en-US" sz="4000" dirty="0"/>
              <a:t>Important Tautologies</a:t>
            </a:r>
            <a:br>
              <a:rPr lang="en-US" dirty="0"/>
            </a:br>
            <a:r>
              <a:rPr lang="en-US" sz="2400" dirty="0"/>
              <a:t>Basic Manipulation Rules for Propositional Logic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81000" y="1752600"/>
          <a:ext cx="8305800" cy="445008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744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α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Commutativity</a:t>
                      </a:r>
                      <a:r>
                        <a:rPr lang="en-US" b="0" baseline="0" dirty="0"/>
                        <a:t> of </a:t>
                      </a:r>
                      <a:r>
                        <a:rPr lang="en-US" b="0" dirty="0"/>
                        <a:t>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α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Commutativity</a:t>
                      </a:r>
                      <a:r>
                        <a:rPr lang="en-US" b="0" baseline="0" dirty="0"/>
                        <a:t> of </a:t>
                      </a:r>
                      <a:r>
                        <a:rPr lang="en-US" b="0" dirty="0"/>
                        <a:t>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⋀ </a:t>
                      </a:r>
                      <a:r>
                        <a:rPr lang="el-GR" b="0" dirty="0"/>
                        <a:t>γ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Associativity of 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⋁ </a:t>
                      </a:r>
                      <a:r>
                        <a:rPr lang="el-GR" b="0" dirty="0"/>
                        <a:t>γ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Associativity of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0" dirty="0"/>
                        <a:t>¬(¬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="0" dirty="0"/>
                        <a:t>α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Double-negation elimination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⇒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¬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⇒ ¬</a:t>
                      </a:r>
                      <a:r>
                        <a:rPr lang="el-GR" b="0" dirty="0"/>
                        <a:t>α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Contraposition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⇒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¬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Implication</a:t>
                      </a:r>
                      <a:r>
                        <a:rPr lang="en-US" b="0" baseline="0" dirty="0"/>
                        <a:t> elimination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⟺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⇒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⋀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⇒ 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Biconditional</a:t>
                      </a:r>
                      <a:r>
                        <a:rPr lang="en-US" b="0" dirty="0"/>
                        <a:t> elimination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¬(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¬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¬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</a:t>
                      </a:r>
                      <a:r>
                        <a:rPr lang="en-US" b="0" baseline="0" dirty="0"/>
                        <a:t> Morgan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¬(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¬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¬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</a:t>
                      </a:r>
                      <a:r>
                        <a:rPr lang="en-US" b="0" baseline="0" dirty="0"/>
                        <a:t> Morgan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⋁ 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Distributivity</a:t>
                      </a:r>
                      <a:r>
                        <a:rPr lang="en-US" b="0" dirty="0"/>
                        <a:t> of ⋀ over 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⋀ 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Distributivity</a:t>
                      </a:r>
                      <a:r>
                        <a:rPr lang="en-US" b="0" dirty="0"/>
                        <a:t> of ⋁ over 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4316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 Morgan Laws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781800" cy="4648200"/>
          </a:xfrm>
        </p:spPr>
        <p:txBody>
          <a:bodyPr>
            <a:normAutofit/>
          </a:bodyPr>
          <a:lstStyle/>
          <a:p>
            <a:r>
              <a:rPr lang="en-US" sz="2400" b="0" dirty="0"/>
              <a:t>Interesting because they show how to express either connective ⋀ and ⋁ in terms of the other.</a:t>
            </a:r>
          </a:p>
          <a:p>
            <a:r>
              <a:rPr lang="en-US" sz="2400" b="0" dirty="0"/>
              <a:t>That means that we could “rewrite” any sentence to a logically equivalent one that did not involve the ⋁ connective.</a:t>
            </a:r>
          </a:p>
          <a:p>
            <a:endParaRPr lang="en-US" sz="2400" b="0" dirty="0"/>
          </a:p>
          <a:p>
            <a:r>
              <a:rPr lang="en-US" sz="2400" b="0" dirty="0"/>
              <a:t>Example: </a:t>
            </a:r>
          </a:p>
          <a:p>
            <a:r>
              <a:rPr lang="en-US" b="0" dirty="0"/>
              <a:t>(P ⋀ Q) ⋁ (R ⋀ S)			Given</a:t>
            </a:r>
          </a:p>
          <a:p>
            <a:r>
              <a:rPr lang="en-US" b="0" dirty="0"/>
              <a:t>¬(¬(P ⋀ Q)) ⋁ ¬(¬(R ⋀ S))		Double-negation elimination</a:t>
            </a:r>
          </a:p>
          <a:p>
            <a:r>
              <a:rPr lang="en-US" b="0" dirty="0"/>
              <a:t>¬(¬P ⋁ ¬Q) ⋁ ¬(¬R ⋁ ¬S)		De Morgan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066800"/>
            <a:ext cx="1473200" cy="2088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0600" y="3124200"/>
            <a:ext cx="152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/>
                <a:cs typeface="Arial"/>
              </a:rPr>
              <a:t>Augustus De Morgan</a:t>
            </a:r>
            <a:br>
              <a:rPr lang="en-US" sz="1100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(1806-1871)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5653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1279145"/>
          </a:xfrm>
        </p:spPr>
        <p:txBody>
          <a:bodyPr/>
          <a:lstStyle/>
          <a:p>
            <a:r>
              <a:rPr lang="en-US" dirty="0"/>
              <a:t>Entailment as </a:t>
            </a:r>
            <a:r>
              <a:rPr lang="en-US" dirty="0" err="1"/>
              <a:t>satisfiability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8800"/>
            <a:ext cx="7115655" cy="4419600"/>
          </a:xfrm>
        </p:spPr>
        <p:txBody>
          <a:bodyPr>
            <a:normAutofit fontScale="92500" lnSpcReduction="10000"/>
          </a:bodyPr>
          <a:lstStyle/>
          <a:p>
            <a:r>
              <a:rPr lang="el-GR" sz="2400" i="1" dirty="0"/>
              <a:t>α</a:t>
            </a:r>
            <a:r>
              <a:rPr lang="en-US" sz="2400" dirty="0"/>
              <a:t> </a:t>
            </a:r>
            <a:r>
              <a:rPr lang="el-GR" sz="2400" dirty="0"/>
              <a:t>⊨</a:t>
            </a:r>
            <a:r>
              <a:rPr lang="en-US" sz="2400" dirty="0"/>
              <a:t> </a:t>
            </a:r>
            <a:r>
              <a:rPr lang="el-GR" sz="2400" i="1" dirty="0"/>
              <a:t>β</a:t>
            </a:r>
            <a:r>
              <a:rPr lang="en-US" sz="2400" dirty="0"/>
              <a:t> if and only if the sentence (</a:t>
            </a:r>
            <a:r>
              <a:rPr lang="el-GR" sz="2400" i="1" dirty="0"/>
              <a:t>α</a:t>
            </a:r>
            <a:r>
              <a:rPr lang="en-US" sz="2400" dirty="0"/>
              <a:t> ⇒ </a:t>
            </a:r>
            <a:r>
              <a:rPr lang="el-GR" sz="2400" i="1" dirty="0"/>
              <a:t>β</a:t>
            </a:r>
            <a:r>
              <a:rPr lang="en-US" sz="2400" dirty="0"/>
              <a:t>) is </a:t>
            </a:r>
            <a:r>
              <a:rPr lang="en-US" sz="2400" i="1" dirty="0"/>
              <a:t>valid</a:t>
            </a:r>
            <a:r>
              <a:rPr lang="en-US" sz="2400" dirty="0"/>
              <a:t>.</a:t>
            </a:r>
          </a:p>
          <a:p>
            <a:r>
              <a:rPr lang="en-US" sz="2000" b="0" dirty="0"/>
              <a:t>(In all the worlds </a:t>
            </a:r>
            <a:r>
              <a:rPr lang="el-GR" sz="2000" b="0" i="1" dirty="0"/>
              <a:t>α</a:t>
            </a:r>
            <a:r>
              <a:rPr lang="en-US" sz="2000" b="0" dirty="0"/>
              <a:t> is true, </a:t>
            </a:r>
            <a:r>
              <a:rPr lang="el-GR" sz="2000" b="0" i="1" dirty="0"/>
              <a:t>β</a:t>
            </a:r>
            <a:r>
              <a:rPr lang="en-US" sz="2000" b="0" dirty="0"/>
              <a:t> must also be true. There is not a case that </a:t>
            </a:r>
            <a:r>
              <a:rPr lang="el-GR" sz="2000" b="0" i="1" dirty="0"/>
              <a:t>α</a:t>
            </a:r>
            <a:r>
              <a:rPr lang="en-US" sz="2000" b="0" dirty="0"/>
              <a:t> is true but </a:t>
            </a:r>
            <a:r>
              <a:rPr lang="el-GR" sz="2000" b="0" i="1" dirty="0"/>
              <a:t>β</a:t>
            </a:r>
            <a:r>
              <a:rPr lang="en-US" sz="2000" b="0" dirty="0"/>
              <a:t> is false.)</a:t>
            </a:r>
          </a:p>
          <a:p>
            <a:endParaRPr lang="en-US" sz="2000" b="0" dirty="0"/>
          </a:p>
          <a:p>
            <a:r>
              <a:rPr lang="en-US" sz="2000" dirty="0"/>
              <a:t>(</a:t>
            </a:r>
            <a:r>
              <a:rPr lang="el-GR" sz="2000" i="1" dirty="0"/>
              <a:t>α</a:t>
            </a:r>
            <a:r>
              <a:rPr lang="en-US" sz="2000" dirty="0"/>
              <a:t> ⇒ </a:t>
            </a:r>
            <a:r>
              <a:rPr lang="el-GR" sz="2000" i="1" dirty="0"/>
              <a:t>β</a:t>
            </a:r>
            <a:r>
              <a:rPr lang="en-US" sz="2000" dirty="0"/>
              <a:t>) is </a:t>
            </a:r>
            <a:r>
              <a:rPr lang="en-US" sz="2000" i="1" dirty="0"/>
              <a:t>valid</a:t>
            </a:r>
            <a:r>
              <a:rPr lang="en-US" sz="2000" dirty="0"/>
              <a:t> if and only if </a:t>
            </a:r>
            <a:r>
              <a:rPr lang="en-US" sz="2000" dirty="0">
                <a:cs typeface="Arial"/>
              </a:rPr>
              <a:t>¬</a:t>
            </a:r>
            <a:r>
              <a:rPr lang="en-US" sz="2000" dirty="0"/>
              <a:t>(</a:t>
            </a:r>
            <a:r>
              <a:rPr lang="el-GR" sz="2000" i="1" dirty="0"/>
              <a:t>α</a:t>
            </a:r>
            <a:r>
              <a:rPr lang="en-US" sz="2000" dirty="0"/>
              <a:t> ⇒ </a:t>
            </a:r>
            <a:r>
              <a:rPr lang="el-GR" sz="2000" i="1" dirty="0"/>
              <a:t>β</a:t>
            </a:r>
            <a:r>
              <a:rPr lang="en-US" sz="2000" dirty="0"/>
              <a:t>) is </a:t>
            </a:r>
            <a:r>
              <a:rPr lang="en-US" sz="2000" i="1" dirty="0" err="1"/>
              <a:t>unsatisfiable</a:t>
            </a:r>
            <a:r>
              <a:rPr lang="en-US" sz="2000" dirty="0"/>
              <a:t>.</a:t>
            </a:r>
          </a:p>
          <a:p>
            <a:r>
              <a:rPr lang="en-US" sz="2000" b="0" dirty="0"/>
              <a:t>(</a:t>
            </a:r>
            <a:r>
              <a:rPr lang="el-GR" sz="2000" b="0" i="1" dirty="0"/>
              <a:t>α</a:t>
            </a:r>
            <a:r>
              <a:rPr lang="en-US" sz="2000" b="0" dirty="0"/>
              <a:t> is </a:t>
            </a:r>
            <a:r>
              <a:rPr lang="en-US" sz="2000" b="0" i="1" dirty="0"/>
              <a:t>valid</a:t>
            </a:r>
            <a:r>
              <a:rPr lang="en-US" sz="2000" b="0" dirty="0"/>
              <a:t> if and only if </a:t>
            </a:r>
            <a:r>
              <a:rPr lang="en-US" sz="2000" b="0" dirty="0">
                <a:cs typeface="Arial"/>
              </a:rPr>
              <a:t>¬</a:t>
            </a:r>
            <a:r>
              <a:rPr lang="el-GR" sz="2000" b="0" i="1" dirty="0"/>
              <a:t>α</a:t>
            </a:r>
            <a:r>
              <a:rPr lang="en-US" sz="2000" b="0" dirty="0"/>
              <a:t> is </a:t>
            </a:r>
            <a:r>
              <a:rPr lang="en-US" sz="2000" b="0" i="1" dirty="0" err="1"/>
              <a:t>unsatisfiable</a:t>
            </a:r>
            <a:r>
              <a:rPr lang="en-US" sz="2000" b="0" dirty="0"/>
              <a:t>.)</a:t>
            </a:r>
          </a:p>
          <a:p>
            <a:endParaRPr lang="en-US" sz="2000" b="0" dirty="0">
              <a:cs typeface="Arial"/>
            </a:endParaRPr>
          </a:p>
          <a:p>
            <a:r>
              <a:rPr lang="en-US" sz="2000" dirty="0">
                <a:cs typeface="Arial"/>
              </a:rPr>
              <a:t>¬</a:t>
            </a:r>
            <a:r>
              <a:rPr lang="en-US" sz="2000" dirty="0"/>
              <a:t>(</a:t>
            </a:r>
            <a:r>
              <a:rPr lang="el-GR" sz="2000" i="1" dirty="0"/>
              <a:t>α</a:t>
            </a:r>
            <a:r>
              <a:rPr lang="en-US" sz="2000" dirty="0"/>
              <a:t> ⇒ </a:t>
            </a:r>
            <a:r>
              <a:rPr lang="el-GR" sz="2000" i="1" dirty="0"/>
              <a:t>β</a:t>
            </a:r>
            <a:r>
              <a:rPr lang="en-US" sz="2000" dirty="0"/>
              <a:t>) </a:t>
            </a:r>
            <a:r>
              <a:rPr lang="el-GR" sz="2000" b="0" dirty="0"/>
              <a:t>⟺</a:t>
            </a:r>
            <a:r>
              <a:rPr lang="en-US" sz="2000" dirty="0"/>
              <a:t> (</a:t>
            </a:r>
            <a:r>
              <a:rPr lang="el-GR" sz="2000" i="1" dirty="0"/>
              <a:t>α</a:t>
            </a:r>
            <a:r>
              <a:rPr lang="en-US" sz="2000" dirty="0"/>
              <a:t> ⋀ </a:t>
            </a:r>
            <a:r>
              <a:rPr lang="en-US" sz="2000" dirty="0">
                <a:cs typeface="Arial"/>
              </a:rPr>
              <a:t>¬</a:t>
            </a:r>
            <a:r>
              <a:rPr lang="el-GR" sz="2000" i="1" dirty="0"/>
              <a:t>β</a:t>
            </a:r>
            <a:r>
              <a:rPr lang="en-US" sz="2000" dirty="0"/>
              <a:t>)</a:t>
            </a:r>
          </a:p>
          <a:p>
            <a:r>
              <a:rPr lang="en-US" sz="2000" b="0" dirty="0"/>
              <a:t>Implication elimination: (</a:t>
            </a:r>
            <a:r>
              <a:rPr lang="el-GR" sz="2000" b="0" dirty="0"/>
              <a:t>α ⇒ β</a:t>
            </a:r>
            <a:r>
              <a:rPr lang="en-US" sz="2000" b="0" dirty="0"/>
              <a:t>) </a:t>
            </a:r>
            <a:r>
              <a:rPr lang="el-GR" sz="2000" b="0" dirty="0"/>
              <a:t>⟺</a:t>
            </a:r>
            <a:r>
              <a:rPr lang="en-US" sz="2000" b="0" dirty="0"/>
              <a:t> (</a:t>
            </a:r>
            <a:r>
              <a:rPr lang="el-GR" sz="2000" b="0" dirty="0"/>
              <a:t>¬α ⋁ β</a:t>
            </a:r>
            <a:r>
              <a:rPr lang="en-US" sz="2000" b="0" dirty="0"/>
              <a:t>)</a:t>
            </a:r>
            <a:endParaRPr lang="el-GR" sz="2000" b="0" dirty="0"/>
          </a:p>
          <a:p>
            <a:endParaRPr lang="en-US" sz="2000" b="0" dirty="0"/>
          </a:p>
          <a:p>
            <a:r>
              <a:rPr lang="el-GR" sz="2000" i="1" dirty="0"/>
              <a:t>α</a:t>
            </a:r>
            <a:r>
              <a:rPr lang="en-US" sz="2000" dirty="0"/>
              <a:t> </a:t>
            </a:r>
            <a:r>
              <a:rPr lang="el-GR" sz="2000" dirty="0"/>
              <a:t>⊨</a:t>
            </a:r>
            <a:r>
              <a:rPr lang="en-US" sz="2000" dirty="0"/>
              <a:t> </a:t>
            </a:r>
            <a:r>
              <a:rPr lang="el-GR" sz="2000" i="1" dirty="0"/>
              <a:t>β</a:t>
            </a:r>
            <a:r>
              <a:rPr lang="en-US" sz="2000" dirty="0"/>
              <a:t> if and only if the sentence (</a:t>
            </a:r>
            <a:r>
              <a:rPr lang="el-GR" sz="2000" i="1" dirty="0"/>
              <a:t>α</a:t>
            </a:r>
            <a:r>
              <a:rPr lang="en-US" sz="2000" dirty="0"/>
              <a:t> ⋀ </a:t>
            </a:r>
            <a:r>
              <a:rPr lang="en-US" sz="2000" dirty="0">
                <a:cs typeface="Arial"/>
              </a:rPr>
              <a:t>¬</a:t>
            </a:r>
            <a:r>
              <a:rPr lang="el-GR" sz="2000" i="1" dirty="0"/>
              <a:t>β</a:t>
            </a:r>
            <a:r>
              <a:rPr lang="en-US" sz="2000" dirty="0"/>
              <a:t>) is </a:t>
            </a:r>
            <a:r>
              <a:rPr lang="en-US" sz="2000" i="1" dirty="0" err="1"/>
              <a:t>unsatisfiable</a:t>
            </a:r>
            <a:r>
              <a:rPr lang="en-US" sz="2000" dirty="0"/>
              <a:t>.</a:t>
            </a:r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187103" y="135785"/>
            <a:ext cx="1645493" cy="1877767"/>
            <a:chOff x="7123528" y="522474"/>
            <a:chExt cx="1645493" cy="1877767"/>
          </a:xfrm>
        </p:grpSpPr>
        <p:grpSp>
          <p:nvGrpSpPr>
            <p:cNvPr id="8" name="Group 7"/>
            <p:cNvGrpSpPr/>
            <p:nvPr/>
          </p:nvGrpSpPr>
          <p:grpSpPr>
            <a:xfrm>
              <a:off x="7162797" y="1096531"/>
              <a:ext cx="1595499" cy="1303710"/>
              <a:chOff x="6248400" y="3782061"/>
              <a:chExt cx="2409832" cy="1969113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248400" y="3782061"/>
                <a:ext cx="2325434" cy="19050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354634" y="4114800"/>
                <a:ext cx="838200" cy="9905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70366" y="47696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800278" y="47667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75167" y="50744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02784" y="494625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479967" y="53792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385234" y="494625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146999" y="4987815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862567" y="46143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022767" y="49220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452749" y="4572930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6749" y="510852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06084" y="464456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901033" y="4541165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175167" y="50744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763817" y="519745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27567" y="52268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862567" y="44143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300990" y="4896851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090817" y="517633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953950" y="5030456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693384" y="524178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479967" y="53792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758742" y="400156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795075" y="4220760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282467" y="469505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134675" y="388330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76690" y="382452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439476" y="418810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396783" y="492432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068508" y="408156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21691" y="441904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167624" y="4355508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91673" y="4425406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516759" y="408559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8167574" y="525639"/>
              <a:ext cx="601447" cy="33855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M(</a:t>
              </a:r>
              <a:r>
                <a:rPr lang="el-GR" sz="1600" i="1" dirty="0"/>
                <a:t>α</a:t>
              </a:r>
              <a:r>
                <a:rPr lang="en-US" sz="1600" dirty="0">
                  <a:latin typeface="+mn-lt"/>
                </a:rPr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23528" y="522474"/>
              <a:ext cx="596638" cy="33855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M(</a:t>
              </a:r>
              <a:r>
                <a:rPr lang="el-GR" sz="1600" i="1" dirty="0"/>
                <a:t>β</a:t>
              </a:r>
              <a:r>
                <a:rPr lang="en-US" sz="1600" dirty="0">
                  <a:latin typeface="+mn-lt"/>
                </a:rPr>
                <a:t>)</a:t>
              </a:r>
            </a:p>
          </p:txBody>
        </p:sp>
        <p:cxnSp>
          <p:nvCxnSpPr>
            <p:cNvPr id="11" name="Straight Arrow Connector 10"/>
            <p:cNvCxnSpPr>
              <a:stCxn id="14" idx="2"/>
            </p:cNvCxnSpPr>
            <p:nvPr/>
          </p:nvCxnSpPr>
          <p:spPr>
            <a:xfrm flipH="1">
              <a:off x="8287362" y="864193"/>
              <a:ext cx="263491" cy="50117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2"/>
              <a:endCxn id="18" idx="1"/>
            </p:cNvCxnSpPr>
            <p:nvPr/>
          </p:nvCxnSpPr>
          <p:spPr>
            <a:xfrm flipH="1">
              <a:off x="7388269" y="861028"/>
              <a:ext cx="35983" cy="42021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3119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914400"/>
          </a:xfrm>
        </p:spPr>
        <p:txBody>
          <a:bodyPr/>
          <a:lstStyle/>
          <a:p>
            <a:r>
              <a:rPr lang="en-US" sz="2000" b="0" dirty="0"/>
              <a:t>The derivation of logical conclusions </a:t>
            </a:r>
            <a:r>
              <a:rPr lang="en-US" sz="2000" dirty="0"/>
              <a:t>from premises known or assumed to be true</a:t>
            </a:r>
            <a:r>
              <a:rPr lang="en-US" sz="2000" b="0" dirty="0"/>
              <a:t>.</a:t>
            </a:r>
          </a:p>
          <a:p>
            <a:endParaRPr lang="en-US" sz="2000" b="0" dirty="0"/>
          </a:p>
          <a:p>
            <a:endParaRPr lang="en-US" sz="2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3048317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-60" baseline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Logical proof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4648200"/>
            <a:ext cx="7620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/>
              <a:t>A chain of conclusions that leads from premises to the desired goal via logical inference.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41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inference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8237"/>
            <a:ext cx="4953000" cy="3382963"/>
          </a:xfrm>
        </p:spPr>
        <p:txBody>
          <a:bodyPr>
            <a:normAutofit/>
          </a:bodyPr>
          <a:lstStyle/>
          <a:p>
            <a:r>
              <a:rPr lang="en-US" sz="2400" dirty="0"/>
              <a:t>Modus ponens</a:t>
            </a:r>
          </a:p>
          <a:p>
            <a:r>
              <a:rPr lang="en-US" sz="2400" b="0" i="1" dirty="0"/>
              <a:t>“The way that affirms by affirming”</a:t>
            </a:r>
          </a:p>
          <a:p>
            <a:endParaRPr lang="en-US" sz="2400" b="0" dirty="0"/>
          </a:p>
          <a:p>
            <a:endParaRPr lang="en-US" sz="2400" b="0" dirty="0"/>
          </a:p>
          <a:p>
            <a:r>
              <a:rPr lang="en-US" sz="2400" dirty="0"/>
              <a:t>Modus </a:t>
            </a:r>
            <a:r>
              <a:rPr lang="en-US" sz="2400" dirty="0" err="1"/>
              <a:t>tollens</a:t>
            </a:r>
            <a:endParaRPr lang="en-US" sz="2400" dirty="0"/>
          </a:p>
          <a:p>
            <a:r>
              <a:rPr lang="en-US" sz="2400" b="0" i="1" dirty="0"/>
              <a:t>“The way that denies by denying”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943600" y="2648505"/>
            <a:ext cx="1981200" cy="978932"/>
            <a:chOff x="5105400" y="1764268"/>
            <a:chExt cx="1066800" cy="978932"/>
          </a:xfrm>
        </p:grpSpPr>
        <p:sp>
          <p:nvSpPr>
            <p:cNvPr id="4" name="TextBox 3"/>
            <p:cNvSpPr txBox="1"/>
            <p:nvPr/>
          </p:nvSpPr>
          <p:spPr>
            <a:xfrm>
              <a:off x="5105400" y="1764268"/>
              <a:ext cx="106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⇒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r>
                <a:rPr lang="en-US" sz="2400" dirty="0">
                  <a:latin typeface="Arial"/>
                  <a:cs typeface="Arial"/>
                </a:rPr>
                <a:t>, </a:t>
              </a:r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5105400" y="2286000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105400" y="22815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19799" y="4694237"/>
            <a:ext cx="2209800" cy="990600"/>
            <a:chOff x="5105400" y="1764268"/>
            <a:chExt cx="1262743" cy="990600"/>
          </a:xfrm>
        </p:grpSpPr>
        <p:sp>
          <p:nvSpPr>
            <p:cNvPr id="13" name="TextBox 12"/>
            <p:cNvSpPr txBox="1"/>
            <p:nvPr/>
          </p:nvSpPr>
          <p:spPr>
            <a:xfrm>
              <a:off x="5105400" y="1764268"/>
              <a:ext cx="1219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⇒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r>
                <a:rPr lang="en-US" sz="2400" dirty="0">
                  <a:latin typeface="Arial"/>
                  <a:cs typeface="Arial"/>
                </a:rPr>
                <a:t>,</a:t>
              </a:r>
              <a:r>
                <a:rPr lang="en-US" sz="2400" dirty="0">
                  <a:cs typeface="Arial"/>
                </a:rPr>
                <a:t> ¬</a:t>
              </a:r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105400" y="2297668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105400" y="2293203"/>
              <a:ext cx="1262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Arial"/>
                </a:rPr>
                <a:t>¬</a:t>
              </a:r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1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0864"/>
              </p:ext>
            </p:extLst>
          </p:nvPr>
        </p:nvGraphicFramePr>
        <p:xfrm>
          <a:off x="6089395" y="381000"/>
          <a:ext cx="2743201" cy="1828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89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2909">
                <a:tc>
                  <a:txBody>
                    <a:bodyPr/>
                    <a:lstStyle/>
                    <a:p>
                      <a:r>
                        <a:rPr lang="el-GR" sz="1800" i="1" dirty="0"/>
                        <a:t>α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i="1" dirty="0"/>
                        <a:t>β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i="1" dirty="0"/>
                        <a:t>α</a:t>
                      </a:r>
                      <a:r>
                        <a:rPr lang="en-US" sz="1800" dirty="0"/>
                        <a:t> ⇒ </a:t>
                      </a:r>
                      <a:r>
                        <a:rPr lang="el-GR" sz="1800" i="1" dirty="0"/>
                        <a:t>β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781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4800600" cy="1371600"/>
          </a:xfrm>
        </p:spPr>
        <p:txBody>
          <a:bodyPr/>
          <a:lstStyle/>
          <a:p>
            <a:r>
              <a:rPr lang="en-US"/>
              <a:t>Some more</a:t>
            </a:r>
            <a:br>
              <a:rPr lang="en-US"/>
            </a:br>
            <a:r>
              <a:rPr lang="en-US"/>
              <a:t>inference </a:t>
            </a:r>
            <a:r>
              <a:rPr lang="en-US" dirty="0"/>
              <a:t>rules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484437"/>
            <a:ext cx="4953000" cy="4068763"/>
          </a:xfrm>
        </p:spPr>
        <p:txBody>
          <a:bodyPr>
            <a:normAutofit/>
          </a:bodyPr>
          <a:lstStyle/>
          <a:p>
            <a:r>
              <a:rPr lang="en-US" sz="2400" dirty="0"/>
              <a:t>And-Elimination</a:t>
            </a:r>
          </a:p>
          <a:p>
            <a:r>
              <a:rPr lang="en-US" sz="2400" b="0" i="1" dirty="0"/>
              <a:t>“simplification”</a:t>
            </a:r>
          </a:p>
          <a:p>
            <a:endParaRPr lang="en-US" sz="2400" b="0" dirty="0"/>
          </a:p>
          <a:p>
            <a:endParaRPr lang="en-US" sz="2400" b="0" dirty="0"/>
          </a:p>
          <a:p>
            <a:r>
              <a:rPr lang="en-US" sz="2400" dirty="0"/>
              <a:t>Or-Introduction</a:t>
            </a:r>
          </a:p>
          <a:p>
            <a:r>
              <a:rPr lang="en-US" sz="2400" b="0" i="1" dirty="0"/>
              <a:t>“addition”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943600" y="2572305"/>
            <a:ext cx="1981200" cy="978932"/>
            <a:chOff x="5105400" y="1764268"/>
            <a:chExt cx="1066800" cy="978932"/>
          </a:xfrm>
        </p:grpSpPr>
        <p:sp>
          <p:nvSpPr>
            <p:cNvPr id="6" name="TextBox 5"/>
            <p:cNvSpPr txBox="1"/>
            <p:nvPr/>
          </p:nvSpPr>
          <p:spPr>
            <a:xfrm>
              <a:off x="5105400" y="1764268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⋀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05400" y="2286000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105400" y="22815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19799" y="4618037"/>
            <a:ext cx="2209800" cy="990600"/>
            <a:chOff x="5105400" y="1764268"/>
            <a:chExt cx="1262743" cy="990600"/>
          </a:xfrm>
        </p:grpSpPr>
        <p:sp>
          <p:nvSpPr>
            <p:cNvPr id="10" name="TextBox 9"/>
            <p:cNvSpPr txBox="1"/>
            <p:nvPr/>
          </p:nvSpPr>
          <p:spPr>
            <a:xfrm>
              <a:off x="5105400" y="176426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105400" y="2297668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105400" y="2293203"/>
              <a:ext cx="1262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⋁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r>
                <a:rPr lang="en-US" sz="2400" i="1" dirty="0"/>
                <a:t> 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13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99735"/>
              </p:ext>
            </p:extLst>
          </p:nvPr>
        </p:nvGraphicFramePr>
        <p:xfrm>
          <a:off x="5257801" y="381000"/>
          <a:ext cx="3574794" cy="1828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3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909">
                <a:tc>
                  <a:txBody>
                    <a:bodyPr/>
                    <a:lstStyle/>
                    <a:p>
                      <a:r>
                        <a:rPr lang="el-GR" sz="1800" i="1" dirty="0"/>
                        <a:t>α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i="1" dirty="0"/>
                        <a:t>β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i="1" dirty="0"/>
                        <a:t>α</a:t>
                      </a:r>
                      <a:r>
                        <a:rPr lang="en-US" sz="1800" dirty="0"/>
                        <a:t> ⋀ </a:t>
                      </a:r>
                      <a:r>
                        <a:rPr lang="el-GR" sz="1800" i="1" dirty="0"/>
                        <a:t>β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i="1" dirty="0"/>
                        <a:t>α</a:t>
                      </a:r>
                      <a:r>
                        <a:rPr lang="en-US" sz="1800" dirty="0"/>
                        <a:t> ⋁ </a:t>
                      </a:r>
                      <a:r>
                        <a:rPr lang="el-GR" sz="1800" i="1" dirty="0"/>
                        <a:t>β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041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990282"/>
          </a:xfrm>
        </p:spPr>
        <p:txBody>
          <a:bodyPr/>
          <a:lstStyle/>
          <a:p>
            <a:r>
              <a:rPr lang="en-US" dirty="0"/>
              <a:t>Even more </a:t>
            </a:r>
            <a:r>
              <a:rPr lang="en-US"/>
              <a:t>inference rules…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199" y="4419600"/>
            <a:ext cx="5065965" cy="2286000"/>
          </a:xfrm>
        </p:spPr>
        <p:txBody>
          <a:bodyPr>
            <a:normAutofit/>
          </a:bodyPr>
          <a:lstStyle/>
          <a:p>
            <a:r>
              <a:rPr lang="en-US" sz="2400" dirty="0"/>
              <a:t>Contraposition</a:t>
            </a:r>
          </a:p>
          <a:p>
            <a:r>
              <a:rPr lang="en-US" sz="2400" b="0" dirty="0"/>
              <a:t>A conditional statement is logically equivalent to its “contrapositive.”</a:t>
            </a:r>
          </a:p>
          <a:p>
            <a:r>
              <a:rPr lang="en-US" sz="2400" b="0" dirty="0"/>
              <a:t>(</a:t>
            </a:r>
            <a:r>
              <a:rPr lang="el-GR" sz="2400" b="0" i="1" dirty="0"/>
              <a:t>α</a:t>
            </a:r>
            <a:r>
              <a:rPr lang="en-US" sz="2400" b="0" i="1" dirty="0"/>
              <a:t> </a:t>
            </a:r>
            <a:r>
              <a:rPr lang="en-US" sz="2400" b="0" dirty="0"/>
              <a:t>⇒</a:t>
            </a:r>
            <a:r>
              <a:rPr lang="en-US" sz="2400" b="0" i="1" dirty="0"/>
              <a:t> </a:t>
            </a:r>
            <a:r>
              <a:rPr lang="el-GR" sz="2400" b="0" i="1" dirty="0"/>
              <a:t>β</a:t>
            </a:r>
            <a:r>
              <a:rPr lang="en-US" sz="2400" b="0" dirty="0"/>
              <a:t>)</a:t>
            </a:r>
            <a:r>
              <a:rPr lang="en-US" sz="2400" b="0" i="1" dirty="0"/>
              <a:t> </a:t>
            </a:r>
            <a:r>
              <a:rPr lang="en-US" sz="2400" b="0" dirty="0"/>
              <a:t>⟺ (</a:t>
            </a:r>
            <a:r>
              <a:rPr lang="en-US" sz="2400" b="0" dirty="0">
                <a:cs typeface="Arial"/>
              </a:rPr>
              <a:t>¬</a:t>
            </a:r>
            <a:r>
              <a:rPr lang="el-GR" sz="2400" b="0" i="1" dirty="0"/>
              <a:t>β</a:t>
            </a:r>
            <a:r>
              <a:rPr lang="en-US" sz="2400" b="0" dirty="0"/>
              <a:t> ⇒ </a:t>
            </a:r>
            <a:r>
              <a:rPr lang="en-US" sz="2400" b="0" dirty="0">
                <a:cs typeface="Arial"/>
              </a:rPr>
              <a:t>¬</a:t>
            </a:r>
            <a:r>
              <a:rPr lang="el-GR" sz="2400" b="0" i="1" dirty="0"/>
              <a:t>α</a:t>
            </a:r>
            <a:r>
              <a:rPr lang="en-US" sz="2400" b="0" dirty="0"/>
              <a:t>)</a:t>
            </a:r>
            <a:endParaRPr lang="en-US" sz="2400" b="0" dirty="0">
              <a:cs typeface="Arial"/>
            </a:endParaRPr>
          </a:p>
          <a:p>
            <a:endParaRPr lang="en-US" sz="2400" b="0" dirty="0">
              <a:cs typeface="Arial"/>
            </a:endParaRPr>
          </a:p>
          <a:p>
            <a:endParaRPr lang="en-US" sz="2400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5943600" y="4278868"/>
            <a:ext cx="1981200" cy="978932"/>
            <a:chOff x="5105400" y="1764268"/>
            <a:chExt cx="1066800" cy="978932"/>
          </a:xfrm>
        </p:grpSpPr>
        <p:sp>
          <p:nvSpPr>
            <p:cNvPr id="6" name="TextBox 5"/>
            <p:cNvSpPr txBox="1"/>
            <p:nvPr/>
          </p:nvSpPr>
          <p:spPr>
            <a:xfrm>
              <a:off x="5105400" y="1764268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⇒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105400" y="2286000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105400" y="22815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Arial"/>
                </a:rPr>
                <a:t>¬</a:t>
              </a:r>
              <a:r>
                <a:rPr lang="el-GR" sz="2400" i="1" dirty="0"/>
                <a:t>β</a:t>
              </a:r>
              <a:r>
                <a:rPr lang="en-US" sz="2400" i="1" dirty="0"/>
                <a:t> </a:t>
              </a:r>
              <a:r>
                <a:rPr lang="en-US" sz="2400" dirty="0"/>
                <a:t>⇒ </a:t>
              </a:r>
              <a:r>
                <a:rPr lang="en-US" sz="2400" dirty="0">
                  <a:cs typeface="Arial"/>
                </a:rPr>
                <a:t>¬</a:t>
              </a:r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19799" y="5456237"/>
            <a:ext cx="2209800" cy="990600"/>
            <a:chOff x="5105400" y="1764268"/>
            <a:chExt cx="1262743" cy="990600"/>
          </a:xfrm>
        </p:grpSpPr>
        <p:sp>
          <p:nvSpPr>
            <p:cNvPr id="10" name="TextBox 9"/>
            <p:cNvSpPr txBox="1"/>
            <p:nvPr/>
          </p:nvSpPr>
          <p:spPr>
            <a:xfrm>
              <a:off x="5105400" y="176426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Arial"/>
                </a:rPr>
                <a:t>¬</a:t>
              </a:r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⇒ </a:t>
              </a:r>
              <a:r>
                <a:rPr lang="en-US" sz="2400" dirty="0">
                  <a:cs typeface="Arial"/>
                </a:rPr>
                <a:t>¬</a:t>
              </a:r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105400" y="2297668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105400" y="2293203"/>
              <a:ext cx="1262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β</a:t>
              </a:r>
              <a:r>
                <a:rPr lang="en-US" sz="2400" i="1" dirty="0"/>
                <a:t> </a:t>
              </a:r>
              <a:r>
                <a:rPr lang="en-US" sz="2400" dirty="0"/>
                <a:t>⇒ </a:t>
              </a:r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13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174464"/>
              </p:ext>
            </p:extLst>
          </p:nvPr>
        </p:nvGraphicFramePr>
        <p:xfrm>
          <a:off x="533401" y="2286000"/>
          <a:ext cx="7543798" cy="1828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03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35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4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79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2909">
                <a:tc>
                  <a:txBody>
                    <a:bodyPr/>
                    <a:lstStyle/>
                    <a:p>
                      <a:r>
                        <a:rPr lang="el-GR" sz="1800" i="1" dirty="0"/>
                        <a:t>α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i="1" dirty="0"/>
                        <a:t>β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i="1" dirty="0"/>
                        <a:t>α</a:t>
                      </a:r>
                      <a:r>
                        <a:rPr lang="en-US" sz="1800" dirty="0"/>
                        <a:t> ⇒ </a:t>
                      </a:r>
                      <a:r>
                        <a:rPr lang="el-GR" sz="1800" i="1" dirty="0"/>
                        <a:t>β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Arial"/>
                        </a:rPr>
                        <a:t>¬</a:t>
                      </a:r>
                      <a:r>
                        <a:rPr lang="el-GR" sz="1800" i="1" dirty="0"/>
                        <a:t>α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Arial"/>
                        </a:rPr>
                        <a:t>¬</a:t>
                      </a:r>
                      <a:r>
                        <a:rPr lang="el-GR" sz="1800" i="1" dirty="0"/>
                        <a:t>β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i="1" dirty="0"/>
                        <a:t>β</a:t>
                      </a:r>
                      <a:r>
                        <a:rPr lang="en-US" sz="1800" i="1" dirty="0"/>
                        <a:t> </a:t>
                      </a:r>
                      <a:r>
                        <a:rPr lang="en-US" sz="1800" dirty="0"/>
                        <a:t>⇒ </a:t>
                      </a:r>
                      <a:r>
                        <a:rPr lang="el-GR" sz="1800" i="1" dirty="0"/>
                        <a:t>α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Arial"/>
                        </a:rPr>
                        <a:t>¬</a:t>
                      </a:r>
                      <a:r>
                        <a:rPr lang="el-GR" sz="1800" i="1" dirty="0"/>
                        <a:t>α</a:t>
                      </a:r>
                      <a:r>
                        <a:rPr lang="en-US" sz="1800" dirty="0"/>
                        <a:t> ⇒ </a:t>
                      </a:r>
                      <a:r>
                        <a:rPr lang="en-US" sz="1800" dirty="0">
                          <a:cs typeface="Arial"/>
                        </a:rPr>
                        <a:t>¬</a:t>
                      </a:r>
                      <a:r>
                        <a:rPr lang="el-GR" sz="1800" i="1" dirty="0"/>
                        <a:t>β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cs typeface="Arial"/>
                        </a:rPr>
                        <a:t>¬</a:t>
                      </a:r>
                      <a:r>
                        <a:rPr lang="el-GR" sz="1800" i="1" dirty="0"/>
                        <a:t>β</a:t>
                      </a:r>
                      <a:r>
                        <a:rPr lang="en-US" sz="1800" i="1" dirty="0"/>
                        <a:t> </a:t>
                      </a:r>
                      <a:r>
                        <a:rPr lang="en-US" sz="1800" dirty="0"/>
                        <a:t>⇒ </a:t>
                      </a:r>
                      <a:r>
                        <a:rPr lang="en-US" sz="1800" dirty="0">
                          <a:cs typeface="Arial"/>
                        </a:rPr>
                        <a:t>¬</a:t>
                      </a:r>
                      <a:r>
                        <a:rPr lang="el-GR" sz="1800" i="1" dirty="0"/>
                        <a:t>α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09"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4299" y="1211702"/>
            <a:ext cx="8153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n-lt"/>
              </a:rPr>
              <a:t>Tautologies</a:t>
            </a:r>
            <a:r>
              <a:rPr lang="en-US" sz="2400" i="1">
                <a:latin typeface="+mn-lt"/>
              </a:rPr>
              <a:t> </a:t>
            </a:r>
            <a:r>
              <a:rPr lang="en-US" sz="2400">
                <a:latin typeface="+mn-lt"/>
              </a:rPr>
              <a:t>are also inference rules, and can be used in both directions.</a:t>
            </a:r>
          </a:p>
        </p:txBody>
      </p:sp>
    </p:spTree>
    <p:extLst>
      <p:ext uri="{BB962C8B-B14F-4D97-AF65-F5344CB8AC3E}">
        <p14:creationId xmlns:p14="http://schemas.microsoft.com/office/powerpoint/2010/main" val="8346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562674" y="152400"/>
            <a:ext cx="8077200" cy="990282"/>
          </a:xfrm>
        </p:spPr>
        <p:txBody>
          <a:bodyPr/>
          <a:lstStyle/>
          <a:p>
            <a:r>
              <a:rPr lang="en-US"/>
              <a:t>Generic knowledge-based agent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5800" y="1384934"/>
            <a:ext cx="6438900" cy="2596515"/>
            <a:chOff x="76200" y="1384934"/>
            <a:chExt cx="6438900" cy="2596515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lum contrast="6000"/>
            </a:blip>
            <a:srcRect l="71121"/>
            <a:stretch/>
          </p:blipFill>
          <p:spPr bwMode="auto">
            <a:xfrm>
              <a:off x="3962400" y="1384934"/>
              <a:ext cx="2552700" cy="2596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lum contrast="6000"/>
            </a:blip>
            <a:srcRect r="38793"/>
            <a:stretch/>
          </p:blipFill>
          <p:spPr bwMode="auto">
            <a:xfrm>
              <a:off x="76200" y="1384934"/>
              <a:ext cx="5410200" cy="2596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685800" y="3962400"/>
            <a:ext cx="7848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endParaRPr kumimoji="1" lang="en-US" sz="1800" dirty="0">
              <a:latin typeface="Tahoma" charset="0"/>
            </a:endParaRP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kumimoji="1" lang="en-US" sz="1800" dirty="0">
                <a:latin typeface="Tahoma" charset="0"/>
              </a:rPr>
              <a:t>TELL KB what was perceived</a:t>
            </a:r>
            <a:br>
              <a:rPr kumimoji="1" lang="en-US" sz="1800" dirty="0">
                <a:latin typeface="Tahoma" charset="0"/>
              </a:rPr>
            </a:br>
            <a:r>
              <a:rPr kumimoji="1" lang="en-US" sz="1800" dirty="0">
                <a:latin typeface="Tahoma" charset="0"/>
              </a:rPr>
              <a:t>Uses a KRL to insert new sentences, representations of facts, into KB</a:t>
            </a:r>
            <a:br>
              <a:rPr kumimoji="1" lang="en-US" sz="1800" dirty="0">
                <a:latin typeface="Tahoma" charset="0"/>
              </a:rPr>
            </a:br>
            <a:endParaRPr kumimoji="1" lang="en-US" sz="1800" dirty="0">
              <a:latin typeface="Tahoma" charset="0"/>
            </a:endParaRPr>
          </a:p>
          <a:p>
            <a:pPr marL="457200" indent="-457200">
              <a:spcBef>
                <a:spcPct val="20000"/>
              </a:spcBef>
              <a:buClr>
                <a:schemeClr val="tx1"/>
              </a:buClr>
              <a:buFontTx/>
              <a:buAutoNum type="arabicPeriod"/>
            </a:pPr>
            <a:r>
              <a:rPr kumimoji="1" lang="en-US" sz="1800" dirty="0">
                <a:latin typeface="Tahoma" charset="0"/>
              </a:rPr>
              <a:t>ASK KB what to do.</a:t>
            </a:r>
            <a:br>
              <a:rPr kumimoji="1" lang="en-US" sz="1800" dirty="0">
                <a:latin typeface="Tahoma" charset="0"/>
              </a:rPr>
            </a:br>
            <a:r>
              <a:rPr kumimoji="1" lang="en-US" sz="1800" dirty="0">
                <a:latin typeface="Tahoma" charset="0"/>
              </a:rPr>
              <a:t>Uses logical reasoning to examine actions and select best.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829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3505200"/>
            <a:ext cx="8951976" cy="3352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5448" y="905256"/>
            <a:ext cx="8796528" cy="2625725"/>
            <a:chOff x="-1" y="803275"/>
            <a:chExt cx="8796528" cy="2625725"/>
          </a:xfrm>
        </p:grpSpPr>
        <p:pic>
          <p:nvPicPr>
            <p:cNvPr id="8" name="Picture 7" descr="Screen shot 2014-08-20 at 3.04.16 PM.png"/>
            <p:cNvPicPr>
              <a:picLocks noChangeAspect="1"/>
            </p:cNvPicPr>
            <p:nvPr/>
          </p:nvPicPr>
          <p:blipFill rotWithShape="1">
            <a:blip r:embed="rId2"/>
            <a:srcRect b="55375"/>
            <a:stretch/>
          </p:blipFill>
          <p:spPr>
            <a:xfrm>
              <a:off x="-1" y="803275"/>
              <a:ext cx="8796528" cy="259925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7772400" y="1219200"/>
              <a:ext cx="911351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410200" y="1600200"/>
              <a:ext cx="10668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7543800" y="1981200"/>
              <a:ext cx="10668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315200" y="2286000"/>
              <a:ext cx="10668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419600" y="3048000"/>
              <a:ext cx="1066800" cy="381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5105400" y="6553200"/>
            <a:ext cx="3846576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</p:spTree>
    <p:extLst>
      <p:ext uri="{BB962C8B-B14F-4D97-AF65-F5344CB8AC3E}">
        <p14:creationId xmlns:p14="http://schemas.microsoft.com/office/powerpoint/2010/main" val="1185605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8-20 at 3.0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4188"/>
            <a:ext cx="8792131" cy="5821733"/>
          </a:xfrm>
          <a:prstGeom prst="rect">
            <a:avLst/>
          </a:prstGeom>
        </p:spPr>
      </p:pic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3505200"/>
            <a:ext cx="5486400" cy="3352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05400" y="6553200"/>
            <a:ext cx="3839131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91200" y="1657290"/>
            <a:ext cx="420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3254" y="202996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0" y="238658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2112294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20 at 3.0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4188"/>
            <a:ext cx="8792131" cy="5821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4267200"/>
            <a:ext cx="5638800" cy="2514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05400" y="6553200"/>
            <a:ext cx="3839131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657290"/>
            <a:ext cx="420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3254" y="202996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0" y="238658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1278249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20 at 3.0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4188"/>
            <a:ext cx="8792131" cy="5821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4572000"/>
            <a:ext cx="56388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05400" y="6553200"/>
            <a:ext cx="3839131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657290"/>
            <a:ext cx="420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3254" y="202996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0" y="238658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107765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20 at 3.0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4188"/>
            <a:ext cx="8792131" cy="5821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4953000"/>
            <a:ext cx="5638800" cy="1828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05400" y="6553200"/>
            <a:ext cx="3839131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657290"/>
            <a:ext cx="420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3254" y="202996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0" y="238658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5193" y="458114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883623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20 at 3.0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4188"/>
            <a:ext cx="8792131" cy="5821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5334000"/>
            <a:ext cx="5638800" cy="1447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05400" y="6553200"/>
            <a:ext cx="3839131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19800" y="3319754"/>
            <a:ext cx="2209800" cy="990600"/>
            <a:chOff x="5105400" y="1764268"/>
            <a:chExt cx="1262743" cy="990600"/>
          </a:xfrm>
        </p:grpSpPr>
        <p:sp>
          <p:nvSpPr>
            <p:cNvPr id="10" name="TextBox 9"/>
            <p:cNvSpPr txBox="1"/>
            <p:nvPr/>
          </p:nvSpPr>
          <p:spPr>
            <a:xfrm>
              <a:off x="5105400" y="1764268"/>
              <a:ext cx="1219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⇒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r>
                <a:rPr lang="en-US" sz="2400" dirty="0">
                  <a:latin typeface="Arial"/>
                  <a:cs typeface="Arial"/>
                </a:rPr>
                <a:t>,</a:t>
              </a:r>
              <a:r>
                <a:rPr lang="en-US" sz="2400" dirty="0">
                  <a:cs typeface="Arial"/>
                </a:rPr>
                <a:t> ¬</a:t>
              </a:r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105400" y="2297668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05400" y="2293203"/>
              <a:ext cx="1262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Arial"/>
                </a:rPr>
                <a:t>¬</a:t>
              </a:r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791200" y="1657290"/>
            <a:ext cx="420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93254" y="202996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0" y="238658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193" y="458114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1216980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20 at 3.0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4188"/>
            <a:ext cx="8792131" cy="5821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5638800"/>
            <a:ext cx="5638800" cy="1143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05400" y="6553200"/>
            <a:ext cx="3839131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657290"/>
            <a:ext cx="420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3254" y="202996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0" y="238658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1454" y="527608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5193" y="458114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1163597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20 at 3.0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4188"/>
            <a:ext cx="8792131" cy="5821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6019800"/>
            <a:ext cx="5638800" cy="7619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05400" y="6553200"/>
            <a:ext cx="3839131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08045" y="3256161"/>
            <a:ext cx="1981200" cy="978932"/>
            <a:chOff x="5105400" y="1764268"/>
            <a:chExt cx="1066800" cy="978932"/>
          </a:xfrm>
        </p:grpSpPr>
        <p:sp>
          <p:nvSpPr>
            <p:cNvPr id="10" name="TextBox 9"/>
            <p:cNvSpPr txBox="1"/>
            <p:nvPr/>
          </p:nvSpPr>
          <p:spPr>
            <a:xfrm>
              <a:off x="5105400" y="1764268"/>
              <a:ext cx="106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⇒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r>
                <a:rPr lang="en-US" sz="2400" dirty="0">
                  <a:latin typeface="Arial"/>
                  <a:cs typeface="Arial"/>
                </a:rPr>
                <a:t>, </a:t>
              </a:r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105400" y="2286000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05400" y="22815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791200" y="1657290"/>
            <a:ext cx="420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93254" y="202996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0" y="238658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11454" y="527608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193" y="458114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1602403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20 at 3.0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4188"/>
            <a:ext cx="8792131" cy="5821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0" y="6324600"/>
            <a:ext cx="5638800" cy="4571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05400" y="6553200"/>
            <a:ext cx="3839131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0" y="1657290"/>
            <a:ext cx="420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93254" y="202996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0" y="238658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5840" y="5971032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1454" y="527608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05193" y="458114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10434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20 at 3.04.1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04188"/>
            <a:ext cx="8792131" cy="5821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0"/>
            <a:ext cx="7086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ahoma"/>
                <a:cs typeface="Tahoma"/>
              </a:rPr>
              <a:t>http://www.site.uottawa.ca/~lucia/courses/2101-10/lecturenotes/04InferenceRulesProofMethods.pdf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486400" y="6553200"/>
            <a:ext cx="3458131" cy="30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4709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Inference example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943600" y="3364561"/>
            <a:ext cx="1981200" cy="978932"/>
            <a:chOff x="5105400" y="1764268"/>
            <a:chExt cx="1066800" cy="978932"/>
          </a:xfrm>
        </p:grpSpPr>
        <p:sp>
          <p:nvSpPr>
            <p:cNvPr id="10" name="TextBox 9"/>
            <p:cNvSpPr txBox="1"/>
            <p:nvPr/>
          </p:nvSpPr>
          <p:spPr>
            <a:xfrm>
              <a:off x="5105400" y="1764268"/>
              <a:ext cx="106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⇒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r>
                <a:rPr lang="en-US" sz="2400" dirty="0">
                  <a:latin typeface="Arial"/>
                  <a:cs typeface="Arial"/>
                </a:rPr>
                <a:t>, </a:t>
              </a:r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105400" y="2286000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5400" y="22815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91200" y="1657290"/>
            <a:ext cx="420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3254" y="202996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0000" y="238658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⇒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" y="5971032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11454" y="5276088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5193" y="4581144"/>
            <a:ext cx="44114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⇒</a:t>
            </a:r>
          </a:p>
        </p:txBody>
      </p:sp>
    </p:spTree>
    <p:extLst>
      <p:ext uri="{BB962C8B-B14F-4D97-AF65-F5344CB8AC3E}">
        <p14:creationId xmlns:p14="http://schemas.microsoft.com/office/powerpoint/2010/main" val="1426180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718"/>
            <a:ext cx="7239000" cy="837882"/>
          </a:xfrm>
        </p:spPr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 Example</a:t>
            </a: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533400" y="1295400"/>
            <a:ext cx="7467600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4" descr="wumpus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781800" y="4572000"/>
            <a:ext cx="1685925" cy="1838325"/>
          </a:xfrm>
          <a:noFill/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79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Fully Observable?	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Deterministic?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Static?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Episodic?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Discrete?</a:t>
            </a:r>
            <a:endParaRPr lang="en-US" sz="2400" b="0" dirty="0"/>
          </a:p>
          <a:p>
            <a:pPr>
              <a:spcAft>
                <a:spcPts val="1200"/>
              </a:spcAft>
            </a:pPr>
            <a:r>
              <a:rPr lang="en-US" sz="2400" dirty="0"/>
              <a:t>Single Agent?</a:t>
            </a:r>
          </a:p>
          <a:p>
            <a:pPr>
              <a:spcAft>
                <a:spcPts val="1200"/>
              </a:spcAft>
            </a:pPr>
            <a:endParaRPr lang="en-US" sz="2400" b="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318"/>
            <a:ext cx="8001000" cy="837882"/>
          </a:xfrm>
        </p:spPr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 Characterization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456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Fully Observable?	</a:t>
            </a:r>
            <a:r>
              <a:rPr lang="en-US" sz="2400" b="0" dirty="0"/>
              <a:t>No – only local observations.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Deterministic?	</a:t>
            </a:r>
            <a:r>
              <a:rPr lang="en-US" sz="2400" b="0" dirty="0"/>
              <a:t>Yes – outcome exactly specified.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Static?</a:t>
            </a:r>
            <a:r>
              <a:rPr lang="en-US" sz="2400" b="0" dirty="0"/>
              <a:t>		Yes – </a:t>
            </a:r>
            <a:r>
              <a:rPr lang="en-US" sz="2400" b="0" dirty="0" err="1"/>
              <a:t>Wumpus</a:t>
            </a:r>
            <a:r>
              <a:rPr lang="en-US" sz="2400" b="0" dirty="0"/>
              <a:t> and pits do not move.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Episodic?</a:t>
            </a:r>
            <a:r>
              <a:rPr lang="en-US" sz="2400" b="0" dirty="0"/>
              <a:t>		No – sequence of action to get reward.</a:t>
            </a: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Discrete?</a:t>
            </a:r>
            <a:r>
              <a:rPr lang="en-US" sz="2400" b="0" dirty="0"/>
              <a:t>		Yes.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Single Agent?</a:t>
            </a:r>
            <a:r>
              <a:rPr lang="en-US" sz="2400" b="0" dirty="0"/>
              <a:t>	Yes.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b="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318"/>
            <a:ext cx="8001000" cy="837882"/>
          </a:xfrm>
        </p:spPr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 Characterization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5872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 Spring 2015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BC1422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4A10AA8828C24FA9878178CBCC03B5" ma:contentTypeVersion="2" ma:contentTypeDescription="Create a new document." ma:contentTypeScope="" ma:versionID="7631e1d29a60df82c7f1cc6801ced011">
  <xsd:schema xmlns:xsd="http://www.w3.org/2001/XMLSchema" xmlns:xs="http://www.w3.org/2001/XMLSchema" xmlns:p="http://schemas.microsoft.com/office/2006/metadata/properties" xmlns:ns3="c61f80f0-d072-4069-92ca-a028e99a673e" targetNamespace="http://schemas.microsoft.com/office/2006/metadata/properties" ma:root="true" ma:fieldsID="5aca8e9b09917d9b36b55fce769f2b75" ns3:_="">
    <xsd:import namespace="c61f80f0-d072-4069-92ca-a028e99a67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f80f0-d072-4069-92ca-a028e99a67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CDB414-22FA-4A6E-BBB7-89744AC858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2DEDA4-0055-49DD-B4FD-1CBC6820F6CC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E39745E-11D6-40DD-9B0A-E21E32A5749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61f80f0-d072-4069-92ca-a028e99a673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 Spring 2015.thmx</Template>
  <TotalTime>8492</TotalTime>
  <Words>3760</Words>
  <Application>Microsoft Macintosh PowerPoint</Application>
  <PresentationFormat>On-screen Show (4:3)</PresentationFormat>
  <Paragraphs>969</Paragraphs>
  <Slides>69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ＭＳ Ｐゴシック</vt:lpstr>
      <vt:lpstr>ヒラギノ角ゴ Pro W3</vt:lpstr>
      <vt:lpstr>Arial</vt:lpstr>
      <vt:lpstr>Arial Black</vt:lpstr>
      <vt:lpstr>Cambria Math</vt:lpstr>
      <vt:lpstr>Helvetica</vt:lpstr>
      <vt:lpstr>Symbol</vt:lpstr>
      <vt:lpstr>Tahoma</vt:lpstr>
      <vt:lpstr>Times New Roman</vt:lpstr>
      <vt:lpstr>Wingdings</vt:lpstr>
      <vt:lpstr>AI Spring 2015</vt:lpstr>
      <vt:lpstr>Image</vt:lpstr>
      <vt:lpstr>CSCI 561 Foundations of Artificial Intelligence Lecture 9-10: Propositional Logic (Chapter 7)</vt:lpstr>
      <vt:lpstr>Syllogisms of Aristotle</vt:lpstr>
      <vt:lpstr>Philosophical foundations</vt:lpstr>
      <vt:lpstr>Propositional &amp; First-order Logic</vt:lpstr>
      <vt:lpstr>Knowledge-Based Agent</vt:lpstr>
      <vt:lpstr>Generic knowledge-based agent</vt:lpstr>
      <vt:lpstr>Wumpus World Example</vt:lpstr>
      <vt:lpstr>Wumpus World Characterization</vt:lpstr>
      <vt:lpstr>Wumpus World Characterization</vt:lpstr>
      <vt:lpstr>Exploring a Wumpus World</vt:lpstr>
      <vt:lpstr>Exploring a Wumpus World</vt:lpstr>
      <vt:lpstr>Exploring a Wumpus World</vt:lpstr>
      <vt:lpstr>Exploring a Wumpus World</vt:lpstr>
      <vt:lpstr>Exploring a Wumpus World</vt:lpstr>
      <vt:lpstr>Exploring a Wumpus World</vt:lpstr>
      <vt:lpstr>Exploring a Wumpus World</vt:lpstr>
      <vt:lpstr>Exploring a Wumpus World</vt:lpstr>
      <vt:lpstr>Other tight spots</vt:lpstr>
      <vt:lpstr>Another example solution</vt:lpstr>
      <vt:lpstr>PowerPoint Presentation</vt:lpstr>
      <vt:lpstr>Logic</vt:lpstr>
      <vt:lpstr>Logic as a Representation of the World</vt:lpstr>
      <vt:lpstr>Models</vt:lpstr>
      <vt:lpstr>Entailment</vt:lpstr>
      <vt:lpstr>Entailment in Wumpus World</vt:lpstr>
      <vt:lpstr>Entailment in Wumpus World</vt:lpstr>
      <vt:lpstr>Inference</vt:lpstr>
      <vt:lpstr>Propositional Logic: Symbols</vt:lpstr>
      <vt:lpstr>Propositional Logic: Sentences</vt:lpstr>
      <vt:lpstr>Propositional Logic: Literal</vt:lpstr>
      <vt:lpstr>Not   ¬  </vt:lpstr>
      <vt:lpstr>And   ⋀</vt:lpstr>
      <vt:lpstr>Implies   ⇒   </vt:lpstr>
      <vt:lpstr>Biconditional   ⟺</vt:lpstr>
      <vt:lpstr>Propositional Logic:  Logic Connectives Summary</vt:lpstr>
      <vt:lpstr>Propositional Logic: Syntax</vt:lpstr>
      <vt:lpstr>Propositional Logic: Semantics</vt:lpstr>
      <vt:lpstr>Truth tables</vt:lpstr>
      <vt:lpstr>Truth table for basic logic connectives</vt:lpstr>
      <vt:lpstr>Other logic gates</vt:lpstr>
      <vt:lpstr>Proof methods</vt:lpstr>
      <vt:lpstr>Entailment proof with truth table AKA, Proof via model checking, enumeration</vt:lpstr>
      <vt:lpstr>Example</vt:lpstr>
      <vt:lpstr>Propositional Inference: Enumeration Method</vt:lpstr>
      <vt:lpstr>Propositional Inference: Enumeration Solution</vt:lpstr>
      <vt:lpstr>Proof with Enumeration Wumpus World Example</vt:lpstr>
      <vt:lpstr>Wumpus World:  Truth Tables for Inference</vt:lpstr>
      <vt:lpstr>Proofs using theorem proving</vt:lpstr>
      <vt:lpstr>Logical Equivalence </vt:lpstr>
      <vt:lpstr>Validity</vt:lpstr>
      <vt:lpstr>Validity and Satisfiability</vt:lpstr>
      <vt:lpstr>Tautology</vt:lpstr>
      <vt:lpstr>Important Tautologies Basic Manipulation Rules for Propositional Logic</vt:lpstr>
      <vt:lpstr>The De Morgan Laws</vt:lpstr>
      <vt:lpstr>Entailment as satisfiability</vt:lpstr>
      <vt:lpstr>Logical inference</vt:lpstr>
      <vt:lpstr>Some inference rules</vt:lpstr>
      <vt:lpstr>Some more inference rules</vt:lpstr>
      <vt:lpstr>Even more inference rules…</vt:lpstr>
      <vt:lpstr>Inference example</vt:lpstr>
      <vt:lpstr>Inference example</vt:lpstr>
      <vt:lpstr>Inference example</vt:lpstr>
      <vt:lpstr>Inference example</vt:lpstr>
      <vt:lpstr>Inference example</vt:lpstr>
      <vt:lpstr>Inference example</vt:lpstr>
      <vt:lpstr>Inference example</vt:lpstr>
      <vt:lpstr>Inference example</vt:lpstr>
      <vt:lpstr>Inference example</vt:lpstr>
      <vt:lpstr>Inference example</vt:lpstr>
    </vt:vector>
  </TitlesOfParts>
  <Company>Individual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561a: Introduction to Artificial Intelligence</dc:title>
  <dc:creator>Paolo Pirjanian</dc:creator>
  <cp:lastModifiedBy>Sheila Tejada</cp:lastModifiedBy>
  <cp:revision>898</cp:revision>
  <cp:lastPrinted>2015-01-20T18:41:39Z</cp:lastPrinted>
  <dcterms:created xsi:type="dcterms:W3CDTF">2014-08-21T17:48:56Z</dcterms:created>
  <dcterms:modified xsi:type="dcterms:W3CDTF">2018-09-18T07:22:56Z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0x010100414A10AA8828C24FA9878178CBCC03B5</vt:lpwstr>
  </property>
</Properties>
</file>